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7" r:id="rId3"/>
    <p:sldId id="279" r:id="rId4"/>
    <p:sldId id="280" r:id="rId5"/>
    <p:sldId id="287" r:id="rId6"/>
    <p:sldId id="286" r:id="rId7"/>
    <p:sldId id="288" r:id="rId8"/>
    <p:sldId id="282" r:id="rId9"/>
    <p:sldId id="274" r:id="rId10"/>
  </p:sldIdLst>
  <p:sldSz cx="18288000" cy="10287000"/>
  <p:notesSz cx="6797675" cy="9928225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Raleway SemiBold" panose="020B0604020202020204" charset="0"/>
      <p:regular r:id="rId17"/>
      <p:bold r:id="rId18"/>
      <p:italic r:id="rId19"/>
      <p:boldItalic r:id="rId20"/>
    </p:embeddedFont>
    <p:embeddedFont>
      <p:font typeface="Cambria Math" panose="02040503050406030204" pitchFamily="18" charset="0"/>
      <p:regular r:id="rId21"/>
    </p:embeddedFont>
    <p:embeddedFont>
      <p:font typeface="Baskerville Old Face" panose="02020602080505020303" pitchFamily="18" charset="0"/>
      <p:regular r:id="rId22"/>
    </p:embeddedFont>
    <p:embeddedFont>
      <p:font typeface="Poppins Bold" panose="020B0604020202020204" charset="0"/>
      <p:regular r:id="rId23"/>
    </p:embeddedFont>
    <p:embeddedFont>
      <p:font typeface="Raleway" panose="020B060402020202020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8" d="100"/>
          <a:sy n="48" d="100"/>
        </p:scale>
        <p:origin x="90" y="11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79D31-639A-4C1B-B058-39BC7821061B}" type="datetimeFigureOut">
              <a:rPr lang="en-GB" smtClean="0"/>
              <a:t>16/09/2024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A8D1D-CFBC-4125-87E1-242C8AE09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785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41AFA-D444-4F67-BEE9-11DE067C299D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358345-4B52-43A5-B70F-C02ACDC5F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81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09c9006db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09c9006dbc_0_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3082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9809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3758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3758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37589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3758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1462050" y="1080050"/>
            <a:ext cx="153636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9685276" y="3156968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0000"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1"/>
          </p:nvPr>
        </p:nvSpPr>
        <p:spPr>
          <a:xfrm>
            <a:off x="12082626" y="3741178"/>
            <a:ext cx="4382400" cy="7980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3"/>
          </p:nvPr>
        </p:nvSpPr>
        <p:spPr>
          <a:xfrm>
            <a:off x="12082626" y="2923778"/>
            <a:ext cx="4743000" cy="676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50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4" hasCustomPrompt="1"/>
          </p:nvPr>
        </p:nvSpPr>
        <p:spPr>
          <a:xfrm flipH="1">
            <a:off x="9685276" y="5357070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0000"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74" name="Google Shape;74;p13"/>
          <p:cNvSpPr txBox="1">
            <a:spLocks noGrp="1"/>
          </p:cNvSpPr>
          <p:nvPr>
            <p:ph type="subTitle" idx="5"/>
          </p:nvPr>
        </p:nvSpPr>
        <p:spPr>
          <a:xfrm>
            <a:off x="12082626" y="5940050"/>
            <a:ext cx="4382400" cy="7980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6"/>
          </p:nvPr>
        </p:nvSpPr>
        <p:spPr>
          <a:xfrm>
            <a:off x="12082626" y="5122650"/>
            <a:ext cx="4743000" cy="676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50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idx="7" hasCustomPrompt="1"/>
          </p:nvPr>
        </p:nvSpPr>
        <p:spPr>
          <a:xfrm flipH="1">
            <a:off x="9685276" y="7619368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0000"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8"/>
          </p:nvPr>
        </p:nvSpPr>
        <p:spPr>
          <a:xfrm>
            <a:off x="12082626" y="8174228"/>
            <a:ext cx="4382400" cy="7980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subTitle" idx="9"/>
          </p:nvPr>
        </p:nvSpPr>
        <p:spPr>
          <a:xfrm>
            <a:off x="12082626" y="7356678"/>
            <a:ext cx="4743000" cy="676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50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79" name="Google Shape;79;p13"/>
          <p:cNvGrpSpPr/>
          <p:nvPr/>
        </p:nvGrpSpPr>
        <p:grpSpPr>
          <a:xfrm>
            <a:off x="17336051" y="-24"/>
            <a:ext cx="1466290" cy="2939548"/>
            <a:chOff x="3665875" y="1312850"/>
            <a:chExt cx="342000" cy="685625"/>
          </a:xfrm>
        </p:grpSpPr>
        <p:sp>
          <p:nvSpPr>
            <p:cNvPr id="80" name="Google Shape;80;p13"/>
            <p:cNvSpPr/>
            <p:nvPr/>
          </p:nvSpPr>
          <p:spPr>
            <a:xfrm>
              <a:off x="3665875" y="1312850"/>
              <a:ext cx="342000" cy="342000"/>
            </a:xfrm>
            <a:custGeom>
              <a:avLst/>
              <a:gdLst/>
              <a:ahLst/>
              <a:cxnLst/>
              <a:rect l="l" t="t" r="r" b="b"/>
              <a:pathLst>
                <a:path w="13680" h="13680" extrusionOk="0">
                  <a:moveTo>
                    <a:pt x="6839" y="1"/>
                  </a:moveTo>
                  <a:cubicBezTo>
                    <a:pt x="5026" y="1"/>
                    <a:pt x="3287" y="720"/>
                    <a:pt x="2004" y="2004"/>
                  </a:cubicBezTo>
                  <a:cubicBezTo>
                    <a:pt x="720" y="3285"/>
                    <a:pt x="0" y="5025"/>
                    <a:pt x="0" y="6839"/>
                  </a:cubicBezTo>
                  <a:cubicBezTo>
                    <a:pt x="0" y="8654"/>
                    <a:pt x="720" y="10393"/>
                    <a:pt x="2004" y="11675"/>
                  </a:cubicBezTo>
                  <a:cubicBezTo>
                    <a:pt x="3287" y="12958"/>
                    <a:pt x="5026" y="13679"/>
                    <a:pt x="6839" y="13679"/>
                  </a:cubicBezTo>
                  <a:cubicBezTo>
                    <a:pt x="8654" y="13679"/>
                    <a:pt x="10393" y="12958"/>
                    <a:pt x="11676" y="11675"/>
                  </a:cubicBezTo>
                  <a:cubicBezTo>
                    <a:pt x="12958" y="10393"/>
                    <a:pt x="13679" y="8654"/>
                    <a:pt x="13679" y="6839"/>
                  </a:cubicBezTo>
                  <a:cubicBezTo>
                    <a:pt x="13679" y="5025"/>
                    <a:pt x="12958" y="3285"/>
                    <a:pt x="11676" y="2004"/>
                  </a:cubicBezTo>
                  <a:cubicBezTo>
                    <a:pt x="10393" y="720"/>
                    <a:pt x="8654" y="1"/>
                    <a:pt x="68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13"/>
            <p:cNvSpPr/>
            <p:nvPr/>
          </p:nvSpPr>
          <p:spPr>
            <a:xfrm>
              <a:off x="3665875" y="1656475"/>
              <a:ext cx="342000" cy="342000"/>
            </a:xfrm>
            <a:custGeom>
              <a:avLst/>
              <a:gdLst/>
              <a:ahLst/>
              <a:cxnLst/>
              <a:rect l="l" t="t" r="r" b="b"/>
              <a:pathLst>
                <a:path w="13680" h="13680" extrusionOk="0">
                  <a:moveTo>
                    <a:pt x="6840" y="0"/>
                  </a:moveTo>
                  <a:cubicBezTo>
                    <a:pt x="5026" y="0"/>
                    <a:pt x="3287" y="722"/>
                    <a:pt x="2004" y="2004"/>
                  </a:cubicBezTo>
                  <a:cubicBezTo>
                    <a:pt x="722" y="3287"/>
                    <a:pt x="0" y="5026"/>
                    <a:pt x="0" y="6840"/>
                  </a:cubicBezTo>
                  <a:cubicBezTo>
                    <a:pt x="0" y="8654"/>
                    <a:pt x="722" y="10394"/>
                    <a:pt x="2004" y="11676"/>
                  </a:cubicBezTo>
                  <a:cubicBezTo>
                    <a:pt x="3287" y="12959"/>
                    <a:pt x="5026" y="13679"/>
                    <a:pt x="6840" y="13679"/>
                  </a:cubicBezTo>
                  <a:cubicBezTo>
                    <a:pt x="8654" y="13679"/>
                    <a:pt x="10393" y="12959"/>
                    <a:pt x="11676" y="11676"/>
                  </a:cubicBezTo>
                  <a:cubicBezTo>
                    <a:pt x="12959" y="10394"/>
                    <a:pt x="13679" y="8654"/>
                    <a:pt x="13679" y="6840"/>
                  </a:cubicBezTo>
                  <a:cubicBezTo>
                    <a:pt x="13679" y="5026"/>
                    <a:pt x="12959" y="3287"/>
                    <a:pt x="11676" y="2004"/>
                  </a:cubicBezTo>
                  <a:cubicBezTo>
                    <a:pt x="10393" y="722"/>
                    <a:pt x="8654" y="0"/>
                    <a:pt x="68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07849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image" Target="../media/image54.svg"/><Relationship Id="rId10" Type="http://schemas.openxmlformats.org/officeDocument/2006/relationships/image" Target="../media/image4.png"/><Relationship Id="rId4" Type="http://schemas.openxmlformats.org/officeDocument/2006/relationships/image" Target="../media/image10.png"/><Relationship Id="rId9" Type="http://schemas.openxmlformats.org/officeDocument/2006/relationships/image" Target="../media/image5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44502" y="2933700"/>
            <a:ext cx="16352898" cy="4347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37"/>
              </a:lnSpc>
            </a:pPr>
            <a:r>
              <a:rPr lang="vi-VN" sz="8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Lansarea lucrărilor de construcție</a:t>
            </a:r>
            <a:r>
              <a:rPr lang="vi-VN" sz="8000" dirty="0"/>
              <a:t> </a:t>
            </a:r>
            <a:r>
              <a:rPr lang="x-none" sz="8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ts val="11337"/>
              </a:lnSpc>
            </a:pPr>
            <a:r>
              <a:rPr lang="x-none" sz="8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x-none" sz="8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Îmbunătățirea infrastructurii de apă în Moldova Centrală”</a:t>
            </a:r>
            <a:endParaRPr lang="en-US" sz="7314" spc="-256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Poppins Bold"/>
              <a:cs typeface="Times New Roman" pitchFamily="18" charset="0"/>
              <a:sym typeface="Poppi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836366" y="8921813"/>
            <a:ext cx="4325700" cy="1333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06"/>
              </a:lnSpc>
            </a:pPr>
            <a:r>
              <a:rPr lang="x-none" sz="4566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Poppins Bold"/>
                <a:cs typeface="Times New Roman" pitchFamily="18" charset="0"/>
                <a:sym typeface="Poppins Bold"/>
              </a:rPr>
              <a:t>19 septembrie, </a:t>
            </a:r>
            <a:r>
              <a:rPr lang="en-US" sz="4566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Poppins Bold"/>
                <a:cs typeface="Times New Roman" pitchFamily="18" charset="0"/>
                <a:sym typeface="Poppins Bold"/>
              </a:rPr>
              <a:t>2024</a:t>
            </a:r>
            <a:endParaRPr lang="en-US" sz="4566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Poppins Bold"/>
              <a:cs typeface="Times New Roman" pitchFamily="18" charset="0"/>
              <a:sym typeface="Poppins Bold"/>
            </a:endParaRPr>
          </a:p>
        </p:txBody>
      </p:sp>
      <p:pic>
        <p:nvPicPr>
          <p:cNvPr id="10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61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8" descr="Imagine similarÄ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513" y="989761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Freeform 3"/>
          <p:cNvSpPr/>
          <p:nvPr/>
        </p:nvSpPr>
        <p:spPr>
          <a:xfrm>
            <a:off x="6107388" y="166797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Freeform 2"/>
          <p:cNvSpPr/>
          <p:nvPr/>
        </p:nvSpPr>
        <p:spPr>
          <a:xfrm>
            <a:off x="12162692" y="236191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4"/>
          <p:cNvSpPr/>
          <p:nvPr/>
        </p:nvSpPr>
        <p:spPr>
          <a:xfrm>
            <a:off x="1676400" y="3991268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latin typeface="Baskerville Old Face" pitchFamily="18" charset="0"/>
            </a:endParaRPr>
          </a:p>
        </p:txBody>
      </p:sp>
      <p:sp>
        <p:nvSpPr>
          <p:cNvPr id="202" name="Google Shape;202;p34"/>
          <p:cNvSpPr txBox="1">
            <a:spLocks noGrp="1"/>
          </p:cNvSpPr>
          <p:nvPr>
            <p:ph type="title"/>
          </p:nvPr>
        </p:nvSpPr>
        <p:spPr>
          <a:xfrm>
            <a:off x="896151" y="1660892"/>
            <a:ext cx="1606365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x-none" dirty="0" smtClean="0">
                <a:latin typeface="Arial" panose="020B0604020202020204" pitchFamily="34" charset="0"/>
                <a:cs typeface="Arial" panose="020B0604020202020204" pitchFamily="34" charset="0"/>
              </a:rPr>
              <a:t>Aspecte Cheie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3" name="Google Shape;203;p34"/>
          <p:cNvSpPr txBox="1">
            <a:spLocks noGrp="1"/>
          </p:cNvSpPr>
          <p:nvPr>
            <p:ph type="title" idx="2"/>
          </p:nvPr>
        </p:nvSpPr>
        <p:spPr>
          <a:xfrm flipH="1">
            <a:off x="1524000" y="2857500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dirty="0">
                <a:latin typeface="Baskerville Old Face" pitchFamily="18" charset="0"/>
              </a:rPr>
              <a:t>01</a:t>
            </a:r>
            <a:endParaRPr dirty="0">
              <a:latin typeface="Baskerville Old Face" pitchFamily="18" charset="0"/>
            </a:endParaRPr>
          </a:p>
        </p:txBody>
      </p:sp>
      <p:sp>
        <p:nvSpPr>
          <p:cNvPr id="205" name="Google Shape;205;p34"/>
          <p:cNvSpPr/>
          <p:nvPr/>
        </p:nvSpPr>
        <p:spPr>
          <a:xfrm>
            <a:off x="1793944" y="6387996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latin typeface="Baskerville Old Face" pitchFamily="18" charset="0"/>
            </a:endParaRPr>
          </a:p>
        </p:txBody>
      </p:sp>
      <p:sp>
        <p:nvSpPr>
          <p:cNvPr id="206" name="Google Shape;206;p34"/>
          <p:cNvSpPr txBox="1">
            <a:spLocks noGrp="1"/>
          </p:cNvSpPr>
          <p:nvPr>
            <p:ph type="subTitle" idx="3"/>
          </p:nvPr>
        </p:nvSpPr>
        <p:spPr>
          <a:xfrm>
            <a:off x="3671392" y="2814059"/>
            <a:ext cx="4405808" cy="16764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x-non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Rezultatele procedurii de evaluare</a:t>
            </a:r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7" name="Google Shape;207;p34"/>
          <p:cNvSpPr txBox="1">
            <a:spLocks noGrp="1"/>
          </p:cNvSpPr>
          <p:nvPr>
            <p:ph type="title" idx="4"/>
          </p:nvPr>
        </p:nvSpPr>
        <p:spPr>
          <a:xfrm flipH="1">
            <a:off x="1676400" y="5306196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dirty="0">
                <a:latin typeface="Baskerville Old Face" pitchFamily="18" charset="0"/>
              </a:rPr>
              <a:t>02</a:t>
            </a:r>
            <a:endParaRPr dirty="0">
              <a:latin typeface="Baskerville Old Face" pitchFamily="18" charset="0"/>
            </a:endParaRPr>
          </a:p>
        </p:txBody>
      </p:sp>
      <p:sp>
        <p:nvSpPr>
          <p:cNvPr id="209" name="Google Shape;209;p34"/>
          <p:cNvSpPr/>
          <p:nvPr/>
        </p:nvSpPr>
        <p:spPr>
          <a:xfrm>
            <a:off x="1793944" y="9105900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latin typeface="Baskerville Old Face" pitchFamily="18" charset="0"/>
            </a:endParaRPr>
          </a:p>
        </p:txBody>
      </p:sp>
      <p:sp>
        <p:nvSpPr>
          <p:cNvPr id="210" name="Google Shape;210;p34"/>
          <p:cNvSpPr txBox="1">
            <a:spLocks noGrp="1"/>
          </p:cNvSpPr>
          <p:nvPr>
            <p:ph type="subTitle" idx="6"/>
          </p:nvPr>
        </p:nvSpPr>
        <p:spPr>
          <a:xfrm>
            <a:off x="3650015" y="5451584"/>
            <a:ext cx="4731985" cy="10689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ro-MD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Organizarea</a:t>
            </a:r>
            <a:r>
              <a:rPr lang="x-non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lucrărilor de construcție</a:t>
            </a:r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1" name="Google Shape;211;p34"/>
          <p:cNvSpPr txBox="1">
            <a:spLocks noGrp="1"/>
          </p:cNvSpPr>
          <p:nvPr>
            <p:ph type="title" idx="7"/>
          </p:nvPr>
        </p:nvSpPr>
        <p:spPr>
          <a:xfrm flipH="1">
            <a:off x="1572544" y="7853904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dirty="0" smtClean="0">
                <a:latin typeface="Baskerville Old Face" pitchFamily="18" charset="0"/>
              </a:rPr>
              <a:t>03</a:t>
            </a:r>
            <a:endParaRPr dirty="0">
              <a:latin typeface="Baskerville Old Face" pitchFamily="18" charset="0"/>
            </a:endParaRPr>
          </a:p>
        </p:txBody>
      </p:sp>
      <p:sp>
        <p:nvSpPr>
          <p:cNvPr id="213" name="Google Shape;213;p34"/>
          <p:cNvSpPr txBox="1">
            <a:spLocks noGrp="1"/>
          </p:cNvSpPr>
          <p:nvPr>
            <p:ph type="subTitle" idx="9"/>
          </p:nvPr>
        </p:nvSpPr>
        <p:spPr>
          <a:xfrm>
            <a:off x="11849866" y="2840436"/>
            <a:ext cx="6001394" cy="2031922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ro-MD" sz="3600" dirty="0" smtClean="0">
                <a:latin typeface="Baskerville Old Face" pitchFamily="18" charset="0"/>
              </a:rPr>
              <a:t>Graficul de executare a lucrărilor</a:t>
            </a:r>
            <a:endParaRPr lang="vi-VN" sz="3600" dirty="0">
              <a:latin typeface="Baskerville Old Face" pitchFamily="18" charset="0"/>
            </a:endParaRPr>
          </a:p>
          <a:p>
            <a:pPr marL="0" indent="0"/>
            <a:endParaRPr sz="3600" dirty="0">
              <a:latin typeface="Baskerville Old Face" pitchFamily="18" charset="0"/>
            </a:endParaRPr>
          </a:p>
        </p:txBody>
      </p:sp>
      <p:sp>
        <p:nvSpPr>
          <p:cNvPr id="13" name="Google Shape;211;p34"/>
          <p:cNvSpPr txBox="1">
            <a:spLocks/>
          </p:cNvSpPr>
          <p:nvPr/>
        </p:nvSpPr>
        <p:spPr>
          <a:xfrm flipH="1">
            <a:off x="9989400" y="2901068"/>
            <a:ext cx="2017800" cy="10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5000" b="0" i="0" u="none" strike="noStrike" cap="none">
                <a:solidFill>
                  <a:schemeClr val="lt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sz="10000" dirty="0">
                <a:solidFill>
                  <a:schemeClr val="tx1"/>
                </a:solidFill>
                <a:latin typeface="Baskerville Old Face" pitchFamily="18" charset="0"/>
              </a:rPr>
              <a:t>0</a:t>
            </a:r>
            <a:r>
              <a:rPr lang="x-none" sz="10000" dirty="0">
                <a:solidFill>
                  <a:schemeClr val="tx1"/>
                </a:solidFill>
                <a:latin typeface="Baskerville Old Face" pitchFamily="18" charset="0"/>
              </a:rPr>
              <a:t>4</a:t>
            </a:r>
            <a:endParaRPr lang="en" sz="10000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14" name="Google Shape;209;p34"/>
          <p:cNvSpPr/>
          <p:nvPr/>
        </p:nvSpPr>
        <p:spPr>
          <a:xfrm>
            <a:off x="10210800" y="4086068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latin typeface="Baskerville Old Face" pitchFamily="18" charset="0"/>
            </a:endParaRPr>
          </a:p>
        </p:txBody>
      </p:sp>
      <p:sp>
        <p:nvSpPr>
          <p:cNvPr id="15" name="Google Shape;213;p34"/>
          <p:cNvSpPr txBox="1">
            <a:spLocks noGrp="1"/>
          </p:cNvSpPr>
          <p:nvPr>
            <p:ph type="subTitle" idx="9"/>
          </p:nvPr>
        </p:nvSpPr>
        <p:spPr>
          <a:xfrm>
            <a:off x="11986523" y="5306196"/>
            <a:ext cx="5900576" cy="1891602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x-none" sz="3600" dirty="0" smtClean="0">
                <a:latin typeface="Baskerville Old Face" pitchFamily="18" charset="0"/>
              </a:rPr>
              <a:t>Indicatorii principali</a:t>
            </a:r>
            <a:endParaRPr lang="vi-VN" sz="3600" dirty="0">
              <a:latin typeface="Baskerville Old Face" pitchFamily="18" charset="0"/>
            </a:endParaRPr>
          </a:p>
        </p:txBody>
      </p:sp>
      <p:sp>
        <p:nvSpPr>
          <p:cNvPr id="16" name="Google Shape;237;p36"/>
          <p:cNvSpPr/>
          <p:nvPr/>
        </p:nvSpPr>
        <p:spPr>
          <a:xfrm rot="5400000">
            <a:off x="340200" y="1892736"/>
            <a:ext cx="1081800" cy="18954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latin typeface="Baskerville Old Face" pitchFamily="18" charset="0"/>
            </a:endParaRPr>
          </a:p>
        </p:txBody>
      </p:sp>
      <p:sp>
        <p:nvSpPr>
          <p:cNvPr id="22" name="Google Shape;237;p36"/>
          <p:cNvSpPr/>
          <p:nvPr/>
        </p:nvSpPr>
        <p:spPr>
          <a:xfrm rot="5400000">
            <a:off x="340200" y="4899396"/>
            <a:ext cx="1081800" cy="18954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latin typeface="Baskerville Old Face" pitchFamily="18" charset="0"/>
            </a:endParaRPr>
          </a:p>
        </p:txBody>
      </p:sp>
      <p:sp>
        <p:nvSpPr>
          <p:cNvPr id="17" name="Google Shape;211;p34"/>
          <p:cNvSpPr txBox="1">
            <a:spLocks/>
          </p:cNvSpPr>
          <p:nvPr/>
        </p:nvSpPr>
        <p:spPr>
          <a:xfrm flipH="1">
            <a:off x="10033006" y="5297796"/>
            <a:ext cx="2017800" cy="10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5000" b="0" i="0" u="none" strike="noStrike" cap="none">
                <a:solidFill>
                  <a:schemeClr val="lt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sz="10000" dirty="0">
                <a:solidFill>
                  <a:schemeClr val="tx1"/>
                </a:solidFill>
                <a:latin typeface="Baskerville Old Face" pitchFamily="18" charset="0"/>
              </a:rPr>
              <a:t>0</a:t>
            </a:r>
            <a:r>
              <a:rPr lang="x-none" sz="10000" dirty="0">
                <a:solidFill>
                  <a:schemeClr val="tx1"/>
                </a:solidFill>
                <a:latin typeface="Baskerville Old Face" pitchFamily="18" charset="0"/>
              </a:rPr>
              <a:t>5</a:t>
            </a:r>
            <a:endParaRPr lang="en" sz="10000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18" name="Google Shape;209;p34"/>
          <p:cNvSpPr/>
          <p:nvPr/>
        </p:nvSpPr>
        <p:spPr>
          <a:xfrm>
            <a:off x="10254406" y="6517690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latin typeface="Baskerville Old Face" pitchFamily="18" charset="0"/>
            </a:endParaRPr>
          </a:p>
        </p:txBody>
      </p:sp>
      <p:sp>
        <p:nvSpPr>
          <p:cNvPr id="19" name="Google Shape;211;p34"/>
          <p:cNvSpPr txBox="1">
            <a:spLocks/>
          </p:cNvSpPr>
          <p:nvPr/>
        </p:nvSpPr>
        <p:spPr>
          <a:xfrm flipH="1">
            <a:off x="10210800" y="8015700"/>
            <a:ext cx="2017800" cy="10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5000" b="0" i="0" u="none" strike="noStrike" cap="none">
                <a:solidFill>
                  <a:schemeClr val="lt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sz="10000" dirty="0">
                <a:solidFill>
                  <a:schemeClr val="tx1"/>
                </a:solidFill>
                <a:latin typeface="Baskerville Old Face" pitchFamily="18" charset="0"/>
              </a:rPr>
              <a:t>0</a:t>
            </a:r>
            <a:r>
              <a:rPr lang="x-none" sz="10000" dirty="0">
                <a:solidFill>
                  <a:schemeClr val="tx1"/>
                </a:solidFill>
                <a:latin typeface="Baskerville Old Face" pitchFamily="18" charset="0"/>
              </a:rPr>
              <a:t>6</a:t>
            </a:r>
            <a:endParaRPr lang="en" sz="10000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20" name="Google Shape;213;p34"/>
          <p:cNvSpPr txBox="1">
            <a:spLocks noGrp="1"/>
          </p:cNvSpPr>
          <p:nvPr>
            <p:ph type="subTitle" idx="9"/>
          </p:nvPr>
        </p:nvSpPr>
        <p:spPr>
          <a:xfrm>
            <a:off x="12053824" y="7939056"/>
            <a:ext cx="5900576" cy="1430004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x-none" sz="3600" dirty="0" smtClean="0">
                <a:latin typeface="Baskerville Old Face" pitchFamily="18" charset="0"/>
              </a:rPr>
              <a:t>Valoarea lucrărilor</a:t>
            </a:r>
            <a:endParaRPr sz="3600" dirty="0">
              <a:latin typeface="Baskerville Old Face" pitchFamily="18" charset="0"/>
            </a:endParaRPr>
          </a:p>
        </p:txBody>
      </p:sp>
      <p:sp>
        <p:nvSpPr>
          <p:cNvPr id="21" name="Google Shape;213;p34"/>
          <p:cNvSpPr txBox="1">
            <a:spLocks noGrp="1"/>
          </p:cNvSpPr>
          <p:nvPr>
            <p:ph type="subTitle" idx="9"/>
          </p:nvPr>
        </p:nvSpPr>
        <p:spPr>
          <a:xfrm>
            <a:off x="3667599" y="8115300"/>
            <a:ext cx="5900576" cy="1430004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ro-MD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Zonele de lucru</a:t>
            </a:r>
            <a:endParaRPr lang="x-non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Google Shape;209;p34"/>
          <p:cNvSpPr/>
          <p:nvPr/>
        </p:nvSpPr>
        <p:spPr>
          <a:xfrm>
            <a:off x="10315075" y="9105900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latin typeface="Baskerville Old Face" pitchFamily="18" charset="0"/>
            </a:endParaRPr>
          </a:p>
        </p:txBody>
      </p:sp>
      <p:pic>
        <p:nvPicPr>
          <p:cNvPr id="24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Рисунок 8" descr="Imagine similarÄ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7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91242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2"/>
          <p:cNvSpPr txBox="1">
            <a:spLocks/>
          </p:cNvSpPr>
          <p:nvPr/>
        </p:nvSpPr>
        <p:spPr>
          <a:xfrm>
            <a:off x="503040" y="3771899"/>
            <a:ext cx="17099160" cy="6330773"/>
          </a:xfrm>
          <a:prstGeom prst="rect">
            <a:avLst/>
          </a:prstGeom>
        </p:spPr>
        <p:txBody>
          <a:bodyPr lIns="182880" tIns="91440" rIns="182880" bIns="91440">
            <a:normAutofit/>
          </a:bodyPr>
          <a:lstStyle>
            <a:lvl1pPr marL="171450" indent="-171450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5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2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endParaRPr lang="ro-MD" sz="3000" b="1" dirty="0" smtClean="0"/>
          </a:p>
          <a:p>
            <a:pPr marL="0" indent="0">
              <a:spcBef>
                <a:spcPts val="1200"/>
              </a:spcBef>
              <a:buNone/>
            </a:pPr>
            <a:r>
              <a:rPr lang="ro-MD" sz="3000" b="1" dirty="0" smtClean="0"/>
              <a:t>Compania </a:t>
            </a:r>
            <a:r>
              <a:rPr lang="ro-MD" sz="3000" b="1" dirty="0" smtClean="0"/>
              <a:t>selectată</a:t>
            </a:r>
            <a:r>
              <a:rPr lang="en-US" sz="3000" b="1" dirty="0" smtClean="0"/>
              <a:t> </a:t>
            </a:r>
            <a:r>
              <a:rPr lang="ro-MD" sz="3000" b="1" dirty="0" smtClean="0"/>
              <a:t>ÎN urma procedurii de achiziție: </a:t>
            </a:r>
            <a:r>
              <a:rPr lang="x-none" sz="3000" dirty="0" smtClean="0"/>
              <a:t>SADE </a:t>
            </a:r>
            <a:r>
              <a:rPr lang="x-none" sz="3000" dirty="0"/>
              <a:t>Compagnie Generale de Travaux </a:t>
            </a:r>
            <a:r>
              <a:rPr lang="x-none" sz="3000" dirty="0" smtClean="0"/>
              <a:t>d</a:t>
            </a:r>
            <a:r>
              <a:rPr lang="en-US" sz="3000" dirty="0" smtClean="0"/>
              <a:t>’</a:t>
            </a:r>
            <a:r>
              <a:rPr lang="x-none" sz="3000" dirty="0" smtClean="0"/>
              <a:t>Hydraulique </a:t>
            </a:r>
            <a:endParaRPr lang="ro-MD" sz="3000" dirty="0" smtClean="0"/>
          </a:p>
          <a:p>
            <a:pPr marL="0" indent="0">
              <a:spcBef>
                <a:spcPts val="1200"/>
              </a:spcBef>
              <a:buNone/>
            </a:pPr>
            <a:r>
              <a:rPr lang="ro-MD" sz="3000" b="1" dirty="0" smtClean="0"/>
              <a:t>Valoarea ofertei </a:t>
            </a:r>
            <a:r>
              <a:rPr lang="ro-MD" sz="3000" b="1" dirty="0" smtClean="0"/>
              <a:t>d</a:t>
            </a:r>
            <a:r>
              <a:rPr lang="en-US" sz="3000" b="1" dirty="0" smtClean="0"/>
              <a:t>E</a:t>
            </a:r>
            <a:r>
              <a:rPr lang="ro-MD" sz="3000" b="1" dirty="0" smtClean="0"/>
              <a:t>puse</a:t>
            </a:r>
            <a:r>
              <a:rPr lang="ro-MD" sz="3000" b="1" dirty="0" smtClean="0"/>
              <a:t>:  </a:t>
            </a:r>
            <a:r>
              <a:rPr lang="x-none" sz="3000" dirty="0"/>
              <a:t>22.090.604 </a:t>
            </a:r>
            <a:r>
              <a:rPr lang="ro-MD" sz="3000" dirty="0" smtClean="0"/>
              <a:t> </a:t>
            </a:r>
            <a:r>
              <a:rPr lang="x-none" sz="3000" dirty="0" smtClean="0"/>
              <a:t>E</a:t>
            </a:r>
            <a:r>
              <a:rPr lang="ro-MD" sz="3000" dirty="0" smtClean="0"/>
              <a:t>uro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o-MD" sz="3000" b="1" dirty="0" smtClean="0"/>
              <a:t>Termen de realizare a lucrărilor:  </a:t>
            </a:r>
            <a:r>
              <a:rPr lang="ro-MD" sz="3000" dirty="0" smtClean="0"/>
              <a:t>21 luni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o-MD" sz="3000" b="1" dirty="0" smtClean="0"/>
              <a:t>Experiență în domeniu:   </a:t>
            </a:r>
            <a:r>
              <a:rPr lang="ro-MD" sz="3000" dirty="0" smtClean="0"/>
              <a:t>peste 100 de ani, 14 țări și 3 domenii de bază</a:t>
            </a:r>
          </a:p>
          <a:p>
            <a:pPr marL="0" indent="0">
              <a:spcBef>
                <a:spcPts val="1200"/>
              </a:spcBef>
              <a:buNone/>
            </a:pPr>
            <a:endParaRPr lang="x-none" sz="3000" dirty="0"/>
          </a:p>
          <a:p>
            <a:pPr marL="0" indent="0">
              <a:spcBef>
                <a:spcPts val="1200"/>
              </a:spcBef>
              <a:buNone/>
            </a:pPr>
            <a:endParaRPr lang="x-none" sz="3000" dirty="0" smtClean="0"/>
          </a:p>
          <a:p>
            <a:pPr>
              <a:spcBef>
                <a:spcPts val="1200"/>
              </a:spcBef>
            </a:pPr>
            <a:endParaRPr lang="x-none" sz="4000" b="1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-240" y="-117011"/>
            <a:ext cx="18288000" cy="197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ctr"/>
            <a:endParaRPr lang="ru-RU"/>
          </a:p>
        </p:txBody>
      </p:sp>
      <p:pic>
        <p:nvPicPr>
          <p:cNvPr id="7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8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Imagine similarÄ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Google Shape;506;p52"/>
          <p:cNvSpPr/>
          <p:nvPr/>
        </p:nvSpPr>
        <p:spPr>
          <a:xfrm flipH="1">
            <a:off x="2592300" y="2856931"/>
            <a:ext cx="455700" cy="455800"/>
          </a:xfrm>
          <a:custGeom>
            <a:avLst/>
            <a:gdLst/>
            <a:ahLst/>
            <a:cxnLst/>
            <a:rect l="l" t="t" r="r" b="b"/>
            <a:pathLst>
              <a:path w="9114" h="9116" extrusionOk="0">
                <a:moveTo>
                  <a:pt x="4557" y="2359"/>
                </a:moveTo>
                <a:lnTo>
                  <a:pt x="4557" y="2361"/>
                </a:lnTo>
                <a:lnTo>
                  <a:pt x="6755" y="4557"/>
                </a:lnTo>
                <a:lnTo>
                  <a:pt x="4557" y="6755"/>
                </a:lnTo>
                <a:lnTo>
                  <a:pt x="2359" y="4557"/>
                </a:lnTo>
                <a:lnTo>
                  <a:pt x="4557" y="2359"/>
                </a:lnTo>
                <a:close/>
                <a:moveTo>
                  <a:pt x="4557" y="1"/>
                </a:moveTo>
                <a:lnTo>
                  <a:pt x="0" y="4559"/>
                </a:lnTo>
                <a:lnTo>
                  <a:pt x="4557" y="9115"/>
                </a:lnTo>
                <a:lnTo>
                  <a:pt x="9113" y="4559"/>
                </a:lnTo>
                <a:lnTo>
                  <a:pt x="4557" y="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8000" y="2463320"/>
            <a:ext cx="1418850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7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Rezultatele procedurii de evaluare</a:t>
            </a:r>
          </a:p>
        </p:txBody>
      </p:sp>
    </p:spTree>
    <p:extLst>
      <p:ext uri="{BB962C8B-B14F-4D97-AF65-F5344CB8AC3E}">
        <p14:creationId xmlns:p14="http://schemas.microsoft.com/office/powerpoint/2010/main" val="336256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1396" y="1861286"/>
            <a:ext cx="15082204" cy="691413"/>
          </a:xfrm>
        </p:spPr>
        <p:txBody>
          <a:bodyPr>
            <a:noAutofit/>
          </a:bodyPr>
          <a:lstStyle/>
          <a:p>
            <a:pPr marL="0" indent="0"/>
            <a:r>
              <a:rPr lang="ro-MD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Organizarea</a:t>
            </a:r>
            <a:r>
              <a:rPr lang="ro-MD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lucrărilor de construcție</a:t>
            </a:r>
            <a:endParaRPr lang="x-none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228600" y="2933700"/>
            <a:ext cx="5562600" cy="6607746"/>
          </a:xfrm>
          <a:prstGeom prst="rect">
            <a:avLst/>
          </a:prstGeom>
        </p:spPr>
        <p:txBody>
          <a:bodyPr lIns="182880" tIns="91440" rIns="182880" bIns="9144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800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Zona A (2 echipe) 14 452 m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800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Zona B (2 echipe) 21 223 m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800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Zona C (1 echipă)  9 340 m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o-MD" sz="2800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Stația principală de pompare</a:t>
            </a:r>
            <a:r>
              <a:rPr lang="x-none" sz="2800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(1 echipă)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sz="quarter" idx="4294967295"/>
          </p:nvPr>
        </p:nvSpPr>
        <p:spPr>
          <a:xfrm>
            <a:off x="6136696" y="2933700"/>
            <a:ext cx="6310881" cy="6607746"/>
          </a:xfrm>
          <a:prstGeom prst="rect">
            <a:avLst/>
          </a:prstGeom>
        </p:spPr>
        <p:txBody>
          <a:bodyPr lIns="182880" tIns="91440" rIns="182880" bIns="9144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Fontă ductilă: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DN 600 mm (Chișinău – Negrești) 19 187 m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DN 500 mm (Negreș</a:t>
            </a:r>
            <a:r>
              <a:rPr lang="x-none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</a:t>
            </a: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i –Călărași) 22 167 m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DN 400 mm (Călărași- MPS) 9340 m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MPS – rezervor 800 m3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            - 4 grupuri de pompe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R3 – </a:t>
            </a:r>
            <a:r>
              <a:rPr lang="x-none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î</a:t>
            </a: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nlocuirea pompelor, vanelor, conductele, instalarea debitmetrelor, etc.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R2 – automatizare.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R5 – automatizate.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R4 – automatizare.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Nișcani – automatizare.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Negrești – stație de </a:t>
            </a:r>
            <a:r>
              <a:rPr lang="x-none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reclorare</a:t>
            </a: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, automatizare, etc.</a:t>
            </a:r>
            <a:endParaRPr lang="x-none" sz="2400" dirty="0">
              <a:solidFill>
                <a:srgbClr val="00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-240" y="-117011"/>
            <a:ext cx="18288000" cy="197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8" descr="Imagine similarÄ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4" name="Content Placeholder 3"/>
          <p:cNvPicPr>
            <a:picLocks noGrp="1" noChangeAspect="1"/>
          </p:cNvPicPr>
          <p:nvPr>
            <p:ph sz="quarter" idx="4294967295"/>
          </p:nvPr>
        </p:nvPicPr>
        <p:blipFill>
          <a:blip r:embed="rId7"/>
          <a:stretch>
            <a:fillRect/>
          </a:stretch>
        </p:blipFill>
        <p:spPr>
          <a:xfrm>
            <a:off x="12447588" y="4580533"/>
            <a:ext cx="5562600" cy="3389709"/>
          </a:xfrm>
          <a:prstGeom prst="rect">
            <a:avLst/>
          </a:prstGeom>
        </p:spPr>
      </p:pic>
      <p:sp>
        <p:nvSpPr>
          <p:cNvPr id="18" name="Google Shape;506;p52"/>
          <p:cNvSpPr/>
          <p:nvPr/>
        </p:nvSpPr>
        <p:spPr>
          <a:xfrm flipH="1">
            <a:off x="1835696" y="1943116"/>
            <a:ext cx="455700" cy="455800"/>
          </a:xfrm>
          <a:custGeom>
            <a:avLst/>
            <a:gdLst/>
            <a:ahLst/>
            <a:cxnLst/>
            <a:rect l="l" t="t" r="r" b="b"/>
            <a:pathLst>
              <a:path w="9114" h="9116" extrusionOk="0">
                <a:moveTo>
                  <a:pt x="4557" y="2359"/>
                </a:moveTo>
                <a:lnTo>
                  <a:pt x="4557" y="2361"/>
                </a:lnTo>
                <a:lnTo>
                  <a:pt x="6755" y="4557"/>
                </a:lnTo>
                <a:lnTo>
                  <a:pt x="4557" y="6755"/>
                </a:lnTo>
                <a:lnTo>
                  <a:pt x="2359" y="4557"/>
                </a:lnTo>
                <a:lnTo>
                  <a:pt x="4557" y="2359"/>
                </a:lnTo>
                <a:close/>
                <a:moveTo>
                  <a:pt x="4557" y="1"/>
                </a:moveTo>
                <a:lnTo>
                  <a:pt x="0" y="4559"/>
                </a:lnTo>
                <a:lnTo>
                  <a:pt x="4557" y="9115"/>
                </a:lnTo>
                <a:lnTo>
                  <a:pt x="9113" y="4559"/>
                </a:lnTo>
                <a:lnTo>
                  <a:pt x="4557" y="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84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638" y="1861286"/>
            <a:ext cx="15546676" cy="767613"/>
          </a:xfrm>
        </p:spPr>
        <p:txBody>
          <a:bodyPr>
            <a:noAutofit/>
          </a:bodyPr>
          <a:lstStyle/>
          <a:p>
            <a:pPr marL="0" indent="0"/>
            <a:r>
              <a:rPr lang="x-none" sz="7200" dirty="0">
                <a:latin typeface="Arial" panose="020B0604020202020204" pitchFamily="34" charset="0"/>
                <a:cs typeface="Arial" panose="020B0604020202020204" pitchFamily="34" charset="0"/>
              </a:rPr>
              <a:t>Zonele de lucru</a:t>
            </a:r>
            <a:endParaRPr lang="vi-VN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4343400" y="2663686"/>
            <a:ext cx="9067800" cy="709411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-240" y="-117011"/>
            <a:ext cx="18288000" cy="197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8" descr="Imagine similarÄ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8" name="Google Shape;506;p52"/>
          <p:cNvSpPr/>
          <p:nvPr/>
        </p:nvSpPr>
        <p:spPr>
          <a:xfrm flipH="1">
            <a:off x="5177180" y="2103389"/>
            <a:ext cx="455700" cy="455800"/>
          </a:xfrm>
          <a:custGeom>
            <a:avLst/>
            <a:gdLst/>
            <a:ahLst/>
            <a:cxnLst/>
            <a:rect l="l" t="t" r="r" b="b"/>
            <a:pathLst>
              <a:path w="9114" h="9116" extrusionOk="0">
                <a:moveTo>
                  <a:pt x="4557" y="2359"/>
                </a:moveTo>
                <a:lnTo>
                  <a:pt x="4557" y="2361"/>
                </a:lnTo>
                <a:lnTo>
                  <a:pt x="6755" y="4557"/>
                </a:lnTo>
                <a:lnTo>
                  <a:pt x="4557" y="6755"/>
                </a:lnTo>
                <a:lnTo>
                  <a:pt x="2359" y="4557"/>
                </a:lnTo>
                <a:lnTo>
                  <a:pt x="4557" y="2359"/>
                </a:lnTo>
                <a:close/>
                <a:moveTo>
                  <a:pt x="4557" y="1"/>
                </a:moveTo>
                <a:lnTo>
                  <a:pt x="0" y="4559"/>
                </a:lnTo>
                <a:lnTo>
                  <a:pt x="4557" y="9115"/>
                </a:lnTo>
                <a:lnTo>
                  <a:pt x="9113" y="4559"/>
                </a:lnTo>
                <a:lnTo>
                  <a:pt x="4557" y="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21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638" y="1861286"/>
            <a:ext cx="15546676" cy="767613"/>
          </a:xfrm>
        </p:spPr>
        <p:txBody>
          <a:bodyPr>
            <a:noAutofit/>
          </a:bodyPr>
          <a:lstStyle/>
          <a:p>
            <a:pPr marL="0" indent="0"/>
            <a:r>
              <a:rPr lang="ro-RO" sz="7200" dirty="0">
                <a:latin typeface="Arial" panose="020B0604020202020204" pitchFamily="34" charset="0"/>
                <a:cs typeface="Arial" panose="020B0604020202020204" pitchFamily="34" charset="0"/>
              </a:rPr>
              <a:t>Graficul de desfășurare a lucrărilor</a:t>
            </a:r>
            <a:endParaRPr lang="x-none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1187768" y="3162300"/>
            <a:ext cx="15243907" cy="685663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-240" y="-117011"/>
            <a:ext cx="18288000" cy="197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8" descr="Imagine similarÄ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8" name="Google Shape;506;p52"/>
          <p:cNvSpPr/>
          <p:nvPr/>
        </p:nvSpPr>
        <p:spPr>
          <a:xfrm flipH="1">
            <a:off x="1392188" y="2017193"/>
            <a:ext cx="455700" cy="455800"/>
          </a:xfrm>
          <a:custGeom>
            <a:avLst/>
            <a:gdLst/>
            <a:ahLst/>
            <a:cxnLst/>
            <a:rect l="l" t="t" r="r" b="b"/>
            <a:pathLst>
              <a:path w="9114" h="9116" extrusionOk="0">
                <a:moveTo>
                  <a:pt x="4557" y="2359"/>
                </a:moveTo>
                <a:lnTo>
                  <a:pt x="4557" y="2361"/>
                </a:lnTo>
                <a:lnTo>
                  <a:pt x="6755" y="4557"/>
                </a:lnTo>
                <a:lnTo>
                  <a:pt x="4557" y="6755"/>
                </a:lnTo>
                <a:lnTo>
                  <a:pt x="2359" y="4557"/>
                </a:lnTo>
                <a:lnTo>
                  <a:pt x="4557" y="2359"/>
                </a:lnTo>
                <a:close/>
                <a:moveTo>
                  <a:pt x="4557" y="1"/>
                </a:moveTo>
                <a:lnTo>
                  <a:pt x="0" y="4559"/>
                </a:lnTo>
                <a:lnTo>
                  <a:pt x="4557" y="9115"/>
                </a:lnTo>
                <a:lnTo>
                  <a:pt x="9113" y="4559"/>
                </a:lnTo>
                <a:lnTo>
                  <a:pt x="4557" y="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72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1861286"/>
            <a:ext cx="15101114" cy="767613"/>
          </a:xfrm>
        </p:spPr>
        <p:txBody>
          <a:bodyPr>
            <a:noAutofit/>
          </a:bodyPr>
          <a:lstStyle/>
          <a:p>
            <a:pPr marL="0" indent="0"/>
            <a:r>
              <a:rPr lang="x-none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Indicatorii principali</a:t>
            </a:r>
            <a:endParaRPr lang="vi-VN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10086" y="3162300"/>
            <a:ext cx="5633514" cy="6735138"/>
          </a:xfrm>
          <a:prstGeom prst="rect">
            <a:avLst/>
          </a:prstGeom>
        </p:spPr>
        <p:txBody>
          <a:bodyPr lIns="182880" tIns="91440" rIns="182880" bIns="9144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o-MD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49,3 km apeduct magistral construit </a:t>
            </a:r>
            <a:endParaRPr lang="x-none" sz="2800" b="1" dirty="0" smtClean="0">
              <a:solidFill>
                <a:srgbClr val="00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o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- </a:t>
            </a: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DN </a:t>
            </a:r>
            <a:r>
              <a:rPr lang="x-none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600 </a:t>
            </a:r>
            <a:r>
              <a:rPr lang="ro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– 400 </a:t>
            </a: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mm </a:t>
            </a:r>
            <a:r>
              <a:rPr lang="ro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48,4</a:t>
            </a: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ro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k</a:t>
            </a: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m</a:t>
            </a:r>
            <a:r>
              <a:rPr lang="ro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din fontă ductilă C30</a:t>
            </a:r>
            <a:endParaRPr lang="x-none" sz="2400" dirty="0">
              <a:solidFill>
                <a:srgbClr val="00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o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- </a:t>
            </a: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DN </a:t>
            </a:r>
            <a:r>
              <a:rPr lang="ro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630 și 560</a:t>
            </a: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x-none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mm </a:t>
            </a:r>
            <a:r>
              <a:rPr lang="ro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900</a:t>
            </a: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m</a:t>
            </a:r>
            <a:r>
              <a:rPr lang="ro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PEHD</a:t>
            </a:r>
            <a:endParaRPr lang="x-none" sz="2400" dirty="0">
              <a:solidFill>
                <a:srgbClr val="00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o-MD" sz="2800" b="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2,63 km a</a:t>
            </a:r>
            <a:r>
              <a:rPr 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ducțiune</a:t>
            </a:r>
            <a:r>
              <a:rPr lang="ro-MD" sz="2800" b="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x-non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secundară</a:t>
            </a:r>
            <a:r>
              <a:rPr lang="ro-MD" sz="2800" b="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construită</a:t>
            </a:r>
            <a:endParaRPr lang="x-none" sz="2800" b="1" dirty="0">
              <a:solidFill>
                <a:srgbClr val="00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o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- </a:t>
            </a: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PEHD  DN 315 mm </a:t>
            </a: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1</a:t>
            </a:r>
            <a:r>
              <a:rPr lang="ro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,1</a:t>
            </a: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ro-MD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k</a:t>
            </a: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m </a:t>
            </a:r>
            <a:endParaRPr lang="x-none" sz="2400" dirty="0" smtClean="0">
              <a:solidFill>
                <a:srgbClr val="00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o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- </a:t>
            </a: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PEHD DN 280 mm </a:t>
            </a: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1</a:t>
            </a:r>
            <a:r>
              <a:rPr lang="ro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,</a:t>
            </a: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58 </a:t>
            </a:r>
            <a:r>
              <a:rPr lang="ro-MD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k</a:t>
            </a:r>
            <a:r>
              <a:rPr lang="x-none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m</a:t>
            </a:r>
            <a:endParaRPr lang="x-none" sz="2400" dirty="0" smtClean="0">
              <a:solidFill>
                <a:srgbClr val="00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2"/>
              <p:cNvSpPr>
                <a:spLocks noGrp="1"/>
              </p:cNvSpPr>
              <p:nvPr>
                <p:ph sz="quarter" idx="4294967295"/>
              </p:nvPr>
            </p:nvSpPr>
            <p:spPr>
              <a:xfrm>
                <a:off x="5943600" y="3162300"/>
                <a:ext cx="6553200" cy="6735138"/>
              </a:xfrm>
              <a:prstGeom prst="rect">
                <a:avLst/>
              </a:prstGeom>
            </p:spPr>
            <p:txBody>
              <a:bodyPr lIns="182880" tIns="91440" rIns="182880" bIns="91440">
                <a:noAutofit/>
              </a:bodyPr>
              <a:lstStyle/>
              <a:p>
                <a:pPr>
                  <a:lnSpc>
                    <a:spcPct val="110000"/>
                  </a:lnSpc>
                  <a:spcBef>
                    <a:spcPts val="0"/>
                  </a:spcBef>
                </a:pPr>
                <a:r>
                  <a:rPr lang="ro-MD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  <a:t>Construcția stației principale de pompare </a:t>
                </a:r>
                <a:br>
                  <a:rPr lang="ro-MD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</a:br>
                <a:r>
                  <a:rPr lang="ro-MD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  <a:t>(Tuzara)</a:t>
                </a:r>
              </a:p>
              <a:p>
                <a:pPr>
                  <a:lnSpc>
                    <a:spcPct val="110000"/>
                  </a:lnSpc>
                  <a:spcBef>
                    <a:spcPts val="0"/>
                  </a:spcBef>
                </a:pPr>
                <a:r>
                  <a:rPr lang="ro-MD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  <a:t>1 </a:t>
                </a:r>
                <a:r>
                  <a:rPr lang="x-none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  <a:t>stație de reclorare</a:t>
                </a:r>
                <a:r>
                  <a:rPr lang="ro-MD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  <a:t> în localitatea </a:t>
                </a:r>
                <a:r>
                  <a:rPr lang="x-none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  <a:t>Negrești</a:t>
                </a:r>
                <a:r>
                  <a:rPr lang="ro-MD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  <a:t> </a:t>
                </a:r>
                <a:r>
                  <a:rPr lang="x-none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  <a:t>, reabilitarea și automatizarea</a:t>
                </a:r>
                <a:endParaRPr lang="ro-MD" sz="28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endParaRPr>
              </a:p>
              <a:p>
                <a:pPr>
                  <a:lnSpc>
                    <a:spcPct val="110000"/>
                  </a:lnSpc>
                  <a:spcBef>
                    <a:spcPts val="0"/>
                  </a:spcBef>
                </a:pPr>
                <a:r>
                  <a:rPr lang="ro-MD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  <a:t>I</a:t>
                </a:r>
                <a:r>
                  <a:rPr lang="x-none" sz="2800" b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  <a:t>nstalarea </a:t>
                </a:r>
                <a:r>
                  <a:rPr lang="x-none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  <a:t>I grup de pompe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x-none" sz="28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/>
                            <a:cs typeface="Times New Roman" panose="02020603050405020304" pitchFamily="18" charset="0"/>
                            <a:sym typeface="Arial"/>
                          </a:rPr>
                        </m:ctrlPr>
                      </m:sSubPr>
                      <m:e>
                        <m:r>
                          <a:rPr lang="x-none" sz="2800" b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/>
                            <a:cs typeface="Times New Roman" panose="02020603050405020304" pitchFamily="18" charset="0"/>
                            <a:sym typeface="Arial"/>
                          </a:rPr>
                          <m:t>𝑸</m:t>
                        </m:r>
                      </m:e>
                      <m:sub>
                        <m:r>
                          <a:rPr lang="x-none" sz="2800" b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/>
                            <a:cs typeface="Times New Roman" panose="02020603050405020304" pitchFamily="18" charset="0"/>
                            <a:sym typeface="Arial"/>
                          </a:rPr>
                          <m:t>𝒛𝒊</m:t>
                        </m:r>
                        <m:r>
                          <a:rPr lang="x-none" sz="2800" b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/>
                            <a:cs typeface="Times New Roman" panose="02020603050405020304" pitchFamily="18" charset="0"/>
                            <a:sym typeface="Arial"/>
                          </a:rPr>
                          <m:t> </m:t>
                        </m:r>
                        <m:r>
                          <a:rPr lang="x-none" sz="2800" b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/>
                            <a:cs typeface="Times New Roman" panose="02020603050405020304" pitchFamily="18" charset="0"/>
                            <a:sym typeface="Arial"/>
                          </a:rPr>
                          <m:t>𝒎𝒂𝒙</m:t>
                        </m:r>
                      </m:sub>
                    </m:sSub>
                  </m:oMath>
                </a14:m>
                <a:r>
                  <a:rPr lang="x-none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  <a:t> = 38,99 l/s (Călărași, Nișcani, Tuzara)</a:t>
                </a:r>
                <a:endParaRPr lang="ro-MD" sz="28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endParaRPr>
              </a:p>
              <a:p>
                <a:pPr>
                  <a:lnSpc>
                    <a:spcPct val="110000"/>
                  </a:lnSpc>
                  <a:spcBef>
                    <a:spcPts val="0"/>
                  </a:spcBef>
                </a:pPr>
                <a:r>
                  <a:rPr lang="ro-MD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  <a:t>Rezervoare renovate/ construite</a:t>
                </a:r>
                <a:r>
                  <a:rPr lang="x-none" sz="28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  <a:t> </a:t>
                </a:r>
                <a:endParaRPr lang="ro-MD" sz="28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endParaRPr>
              </a:p>
              <a:p>
                <a:pPr>
                  <a:lnSpc>
                    <a:spcPct val="110000"/>
                  </a:lnSpc>
                  <a:spcBef>
                    <a:spcPts val="0"/>
                  </a:spcBef>
                  <a:buFontTx/>
                  <a:buChar char="-"/>
                </a:pPr>
                <a:r>
                  <a:rPr lang="x-none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  <a:t>R3 – </a:t>
                </a:r>
                <a:r>
                  <a:rPr lang="x-none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  <a:t>Î</a:t>
                </a:r>
                <a:r>
                  <a:rPr lang="x-none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  <a:t>nlocuirea echipamentului hidraulic, automatizarea </a:t>
                </a:r>
                <a:endParaRPr lang="ro-MD" sz="24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endParaRPr>
              </a:p>
              <a:p>
                <a:pPr>
                  <a:lnSpc>
                    <a:spcPct val="110000"/>
                  </a:lnSpc>
                  <a:spcBef>
                    <a:spcPts val="0"/>
                  </a:spcBef>
                  <a:buFontTx/>
                  <a:buChar char="-"/>
                </a:pPr>
                <a:r>
                  <a:rPr lang="x-none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  <a:t>R2 –automatizarea, renovarea V = 250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x-none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lang="x-none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Arial"/>
                          </a:rPr>
                          <m:t>𝑚</m:t>
                        </m:r>
                      </m:e>
                      <m:sup>
                        <m:r>
                          <a:rPr lang="x-none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Arial"/>
                          </a:rPr>
                          <m:t>3</m:t>
                        </m:r>
                      </m:sup>
                    </m:sSup>
                  </m:oMath>
                </a14:m>
                <a:endParaRPr lang="ro-MD" sz="2400" b="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  <a:p>
                <a:pPr>
                  <a:lnSpc>
                    <a:spcPct val="110000"/>
                  </a:lnSpc>
                  <a:spcBef>
                    <a:spcPts val="0"/>
                  </a:spcBef>
                  <a:buFontTx/>
                  <a:buChar char="-"/>
                </a:pPr>
                <a:r>
                  <a:rPr lang="x-none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  <a:t>R5 – automatizarea.</a:t>
                </a:r>
                <a:endParaRPr lang="ro-MD" sz="24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endParaRPr>
              </a:p>
              <a:p>
                <a:pPr>
                  <a:lnSpc>
                    <a:spcPct val="110000"/>
                  </a:lnSpc>
                  <a:spcBef>
                    <a:spcPts val="0"/>
                  </a:spcBef>
                  <a:buFontTx/>
                  <a:buChar char="-"/>
                </a:pPr>
                <a:r>
                  <a:rPr lang="ro-MD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  <a:t>Rezervor </a:t>
                </a:r>
                <a:r>
                  <a:rPr lang="x-none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  <a:sym typeface="Arial"/>
                  </a:rPr>
                  <a:t>Nișcani - automatizarea</a:t>
                </a:r>
              </a:p>
              <a:p>
                <a:pPr>
                  <a:lnSpc>
                    <a:spcPct val="110000"/>
                  </a:lnSpc>
                  <a:spcBef>
                    <a:spcPts val="0"/>
                  </a:spcBef>
                </a:pPr>
                <a:endParaRPr lang="x-none" sz="2400" dirty="0">
                  <a:solidFill>
                    <a:srgbClr val="00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endParaRPr>
              </a:p>
            </p:txBody>
          </p:sp>
        </mc:Choice>
        <mc:Fallback xmlns="">
          <p:sp>
            <p:nvSpPr>
              <p:cNvPr id="8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294967295"/>
              </p:nvPr>
            </p:nvSpPr>
            <p:spPr>
              <a:xfrm>
                <a:off x="5943600" y="3162300"/>
                <a:ext cx="6553200" cy="6735138"/>
              </a:xfrm>
              <a:prstGeom prst="rect">
                <a:avLst/>
              </a:prstGeom>
              <a:blipFill rotWithShape="1">
                <a:blip r:embed="rId3"/>
                <a:stretch>
                  <a:fillRect l="-186" t="-90" b="-28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-240" y="-117011"/>
            <a:ext cx="18288000" cy="197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8" descr="Imagine similarÄ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4" name="Content Placeholder 3"/>
          <p:cNvPicPr>
            <a:picLocks noGrp="1" noChangeAspect="1"/>
          </p:cNvPicPr>
          <p:nvPr>
            <p:ph sz="quarter" idx="4294967295"/>
          </p:nvPr>
        </p:nvPicPr>
        <p:blipFill>
          <a:blip r:embed="rId8"/>
          <a:stretch>
            <a:fillRect/>
          </a:stretch>
        </p:blipFill>
        <p:spPr>
          <a:xfrm>
            <a:off x="12684528" y="4543581"/>
            <a:ext cx="5137932" cy="3973200"/>
          </a:xfrm>
          <a:prstGeom prst="rect">
            <a:avLst/>
          </a:prstGeom>
        </p:spPr>
      </p:pic>
      <p:sp>
        <p:nvSpPr>
          <p:cNvPr id="18" name="Google Shape;506;p52"/>
          <p:cNvSpPr/>
          <p:nvPr/>
        </p:nvSpPr>
        <p:spPr>
          <a:xfrm flipH="1">
            <a:off x="4648200" y="2060858"/>
            <a:ext cx="455700" cy="455800"/>
          </a:xfrm>
          <a:custGeom>
            <a:avLst/>
            <a:gdLst/>
            <a:ahLst/>
            <a:cxnLst/>
            <a:rect l="l" t="t" r="r" b="b"/>
            <a:pathLst>
              <a:path w="9114" h="9116" extrusionOk="0">
                <a:moveTo>
                  <a:pt x="4557" y="2359"/>
                </a:moveTo>
                <a:lnTo>
                  <a:pt x="4557" y="2361"/>
                </a:lnTo>
                <a:lnTo>
                  <a:pt x="6755" y="4557"/>
                </a:lnTo>
                <a:lnTo>
                  <a:pt x="4557" y="6755"/>
                </a:lnTo>
                <a:lnTo>
                  <a:pt x="2359" y="4557"/>
                </a:lnTo>
                <a:lnTo>
                  <a:pt x="4557" y="2359"/>
                </a:lnTo>
                <a:close/>
                <a:moveTo>
                  <a:pt x="4557" y="1"/>
                </a:moveTo>
                <a:lnTo>
                  <a:pt x="0" y="4559"/>
                </a:lnTo>
                <a:lnTo>
                  <a:pt x="4557" y="9115"/>
                </a:lnTo>
                <a:lnTo>
                  <a:pt x="9113" y="4559"/>
                </a:lnTo>
                <a:lnTo>
                  <a:pt x="4557" y="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68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0" y="2324100"/>
            <a:ext cx="16849872" cy="6324600"/>
          </a:xfrm>
        </p:spPr>
        <p:txBody>
          <a:bodyPr>
            <a:noAutofit/>
          </a:bodyPr>
          <a:lstStyle/>
          <a:p>
            <a:pPr marL="541020" algn="ctr"/>
            <a:endParaRPr lang="x-none" sz="66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endParaRPr lang="en-US" sz="6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-240" y="-117011"/>
            <a:ext cx="18288000" cy="197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ctr"/>
            <a:endParaRPr lang="ru-RU"/>
          </a:p>
        </p:txBody>
      </p:sp>
      <p:pic>
        <p:nvPicPr>
          <p:cNvPr id="7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8" descr="Imagine similarÄ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Google Shape;506;p52"/>
          <p:cNvSpPr/>
          <p:nvPr/>
        </p:nvSpPr>
        <p:spPr>
          <a:xfrm flipH="1">
            <a:off x="5257800" y="2630300"/>
            <a:ext cx="455700" cy="455800"/>
          </a:xfrm>
          <a:custGeom>
            <a:avLst/>
            <a:gdLst/>
            <a:ahLst/>
            <a:cxnLst/>
            <a:rect l="l" t="t" r="r" b="b"/>
            <a:pathLst>
              <a:path w="9114" h="9116" extrusionOk="0">
                <a:moveTo>
                  <a:pt x="4557" y="2359"/>
                </a:moveTo>
                <a:lnTo>
                  <a:pt x="4557" y="2361"/>
                </a:lnTo>
                <a:lnTo>
                  <a:pt x="6755" y="4557"/>
                </a:lnTo>
                <a:lnTo>
                  <a:pt x="4557" y="6755"/>
                </a:lnTo>
                <a:lnTo>
                  <a:pt x="2359" y="4557"/>
                </a:lnTo>
                <a:lnTo>
                  <a:pt x="4557" y="2359"/>
                </a:lnTo>
                <a:close/>
                <a:moveTo>
                  <a:pt x="4557" y="1"/>
                </a:moveTo>
                <a:lnTo>
                  <a:pt x="0" y="4559"/>
                </a:lnTo>
                <a:lnTo>
                  <a:pt x="4557" y="9115"/>
                </a:lnTo>
                <a:lnTo>
                  <a:pt x="9113" y="4559"/>
                </a:lnTo>
                <a:lnTo>
                  <a:pt x="4557" y="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43076" y="2258035"/>
            <a:ext cx="93255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7200" dirty="0" smtClean="0">
                <a:latin typeface="Baskerville Old Face" pitchFamily="18" charset="0"/>
                <a:ea typeface="+mj-ea"/>
                <a:cs typeface="+mj-cs"/>
              </a:rPr>
              <a:t>Valoarea  lucrărilor</a:t>
            </a:r>
            <a:endParaRPr lang="vi-VN" sz="7200" dirty="0">
              <a:latin typeface="Baskerville Old Face" pitchFamily="18" charset="0"/>
              <a:ea typeface="+mj-ea"/>
              <a:cs typeface="+mj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54459"/>
              </p:ext>
            </p:extLst>
          </p:nvPr>
        </p:nvGraphicFramePr>
        <p:xfrm>
          <a:off x="2895600" y="3458364"/>
          <a:ext cx="13487400" cy="664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265"/>
                <a:gridCol w="7615335"/>
                <a:gridCol w="4495800"/>
              </a:tblGrid>
              <a:tr h="392409"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Nr. crt.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Descrierea</a:t>
                      </a:r>
                      <a:r>
                        <a:rPr lang="ro-MD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 compartimentului de lucrări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Valoare</a:t>
                      </a:r>
                      <a:r>
                        <a:rPr lang="ro-MD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 în euro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2409"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Lucrări generale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 1.686.055 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2409"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Apeduct magistral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15.427.721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2409"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Lucrări civile la rezervoare și stații de pompare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1.915.025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2409"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Lucrări mecanice, electrice și automatizări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1.112.860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2409"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Instalarea sistemului SCADA (inclusiv lucrări în teren)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599.295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2409"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Operațiuni de întreținere și mentenanță a echipamentelor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118.369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2409"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Consumabile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132.853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2409"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A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b="1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SUB-TOTAL</a:t>
                      </a:r>
                      <a:endParaRPr lang="ru-RU" sz="2400" b="1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b="1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20.992.179</a:t>
                      </a:r>
                      <a:endParaRPr lang="ru-RU" sz="2400" b="1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2409"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B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Total pe ziua de lucru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557.316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2409"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C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Specificarea provizioanelor incluse in sub </a:t>
                      </a:r>
                      <a:r>
                        <a:rPr lang="x-none" sz="2400" kern="120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total luc</a:t>
                      </a:r>
                      <a:r>
                        <a:rPr lang="ro-MD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x-none" sz="2400" kern="120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ări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121.265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2409"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D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Total lucrări plus provizioane (A+B+C)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21.670.760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2409"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E 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Contingențe (2%xA)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419.844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2409">
                <a:tc>
                  <a:txBody>
                    <a:bodyPr/>
                    <a:lstStyle/>
                    <a:p>
                      <a:r>
                        <a:rPr lang="x-none" sz="2400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F</a:t>
                      </a:r>
                      <a:endParaRPr lang="ru-RU" sz="2400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4000" b="1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TOTAL (D+E)</a:t>
                      </a:r>
                      <a:endParaRPr lang="ru-RU" sz="4000" b="1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sz="4000" b="1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</a:rPr>
                        <a:t>22.090.604</a:t>
                      </a:r>
                      <a:endParaRPr lang="ru-RU" sz="4000" b="1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606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93588" y="3935888"/>
            <a:ext cx="750412" cy="750412"/>
          </a:xfrm>
          <a:custGeom>
            <a:avLst/>
            <a:gdLst/>
            <a:ahLst/>
            <a:cxnLst/>
            <a:rect l="l" t="t" r="r" b="b"/>
            <a:pathLst>
              <a:path w="750412" h="750412">
                <a:moveTo>
                  <a:pt x="0" y="0"/>
                </a:moveTo>
                <a:lnTo>
                  <a:pt x="750412" y="0"/>
                </a:lnTo>
                <a:lnTo>
                  <a:pt x="750412" y="750412"/>
                </a:lnTo>
                <a:lnTo>
                  <a:pt x="0" y="7504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393588" y="5143500"/>
            <a:ext cx="750412" cy="750412"/>
          </a:xfrm>
          <a:custGeom>
            <a:avLst/>
            <a:gdLst/>
            <a:ahLst/>
            <a:cxnLst/>
            <a:rect l="l" t="t" r="r" b="b"/>
            <a:pathLst>
              <a:path w="750412" h="750412">
                <a:moveTo>
                  <a:pt x="0" y="0"/>
                </a:moveTo>
                <a:lnTo>
                  <a:pt x="750412" y="0"/>
                </a:lnTo>
                <a:lnTo>
                  <a:pt x="750412" y="750412"/>
                </a:lnTo>
                <a:lnTo>
                  <a:pt x="0" y="7504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393588" y="6373598"/>
            <a:ext cx="750412" cy="750412"/>
          </a:xfrm>
          <a:custGeom>
            <a:avLst/>
            <a:gdLst/>
            <a:ahLst/>
            <a:cxnLst/>
            <a:rect l="l" t="t" r="r" b="b"/>
            <a:pathLst>
              <a:path w="750412" h="750412">
                <a:moveTo>
                  <a:pt x="0" y="0"/>
                </a:moveTo>
                <a:lnTo>
                  <a:pt x="750412" y="0"/>
                </a:lnTo>
                <a:lnTo>
                  <a:pt x="750412" y="750412"/>
                </a:lnTo>
                <a:lnTo>
                  <a:pt x="0" y="7504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393588" y="7571685"/>
            <a:ext cx="750412" cy="747683"/>
          </a:xfrm>
          <a:custGeom>
            <a:avLst/>
            <a:gdLst/>
            <a:ahLst/>
            <a:cxnLst/>
            <a:rect l="l" t="t" r="r" b="b"/>
            <a:pathLst>
              <a:path w="750412" h="747683">
                <a:moveTo>
                  <a:pt x="0" y="0"/>
                </a:moveTo>
                <a:lnTo>
                  <a:pt x="750412" y="0"/>
                </a:lnTo>
                <a:lnTo>
                  <a:pt x="750412" y="747683"/>
                </a:lnTo>
                <a:lnTo>
                  <a:pt x="0" y="7476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144000" y="448286"/>
            <a:ext cx="8644330" cy="2358109"/>
          </a:xfrm>
          <a:custGeom>
            <a:avLst/>
            <a:gdLst/>
            <a:ahLst/>
            <a:cxnLst/>
            <a:rect l="l" t="t" r="r" b="b"/>
            <a:pathLst>
              <a:path w="8644330" h="2358109">
                <a:moveTo>
                  <a:pt x="0" y="0"/>
                </a:moveTo>
                <a:lnTo>
                  <a:pt x="8644330" y="0"/>
                </a:lnTo>
                <a:lnTo>
                  <a:pt x="8644330" y="2358109"/>
                </a:lnTo>
                <a:lnTo>
                  <a:pt x="0" y="235810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384481" y="3915672"/>
            <a:ext cx="8882523" cy="634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or. Ialoveni, str. Alexandru cel Bun, 33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915400" y="5143500"/>
            <a:ext cx="4697722" cy="63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+373 268 2 26 92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448800" y="6369391"/>
            <a:ext cx="7288522" cy="63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adrcentru@adrcentru.gov.md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448800" y="7658100"/>
            <a:ext cx="6069322" cy="63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facebook.com/</a:t>
            </a:r>
            <a:r>
              <a:rPr lang="en-US" sz="3500" dirty="0" err="1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adrcentru</a:t>
            </a:r>
            <a:endParaRPr lang="en-US" sz="3500" dirty="0">
              <a:solidFill>
                <a:srgbClr val="1F4F74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0" y="699499"/>
            <a:ext cx="8085249" cy="8888002"/>
          </a:xfrm>
          <a:custGeom>
            <a:avLst/>
            <a:gdLst/>
            <a:ahLst/>
            <a:cxnLst/>
            <a:rect l="l" t="t" r="r" b="b"/>
            <a:pathLst>
              <a:path w="8085249" h="8888002">
                <a:moveTo>
                  <a:pt x="0" y="0"/>
                </a:moveTo>
                <a:lnTo>
                  <a:pt x="8085249" y="0"/>
                </a:lnTo>
                <a:lnTo>
                  <a:pt x="8085249" y="8888002"/>
                </a:lnTo>
                <a:lnTo>
                  <a:pt x="0" y="888800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55000"/>
            </a:blip>
            <a:stretch>
              <a:fillRect l="-2242" r="-2242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</TotalTime>
  <Words>415</Words>
  <Application>Microsoft Office PowerPoint</Application>
  <PresentationFormat>Custom</PresentationFormat>
  <Paragraphs>104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Calibri</vt:lpstr>
      <vt:lpstr>Times New Roman</vt:lpstr>
      <vt:lpstr>Raleway SemiBold</vt:lpstr>
      <vt:lpstr>Arial</vt:lpstr>
      <vt:lpstr>Cambria Math</vt:lpstr>
      <vt:lpstr>Baskerville Old Face</vt:lpstr>
      <vt:lpstr>Poppins Bold</vt:lpstr>
      <vt:lpstr>Raleway</vt:lpstr>
      <vt:lpstr>Office Theme</vt:lpstr>
      <vt:lpstr>PowerPoint Presentation</vt:lpstr>
      <vt:lpstr>Aspecte Cheie</vt:lpstr>
      <vt:lpstr>PowerPoint Presentation</vt:lpstr>
      <vt:lpstr>Organizarea lucrărilor de construcție</vt:lpstr>
      <vt:lpstr>Zonele de lucru</vt:lpstr>
      <vt:lpstr>Graficul de desfășurare a lucrărilor</vt:lpstr>
      <vt:lpstr>Indicatorii principali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Copie a Rolul ADRC - CRD Centru</dc:title>
  <dc:creator>Пользователь</dc:creator>
  <cp:lastModifiedBy>Microsoft account</cp:lastModifiedBy>
  <cp:revision>60</cp:revision>
  <dcterms:created xsi:type="dcterms:W3CDTF">2006-08-16T00:00:00Z</dcterms:created>
  <dcterms:modified xsi:type="dcterms:W3CDTF">2024-09-16T09:46:24Z</dcterms:modified>
  <dc:identifier>DAGJrZ7RXiE</dc:identifier>
</cp:coreProperties>
</file>