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7" r:id="rId3"/>
    <p:sldId id="279" r:id="rId4"/>
    <p:sldId id="280" r:id="rId5"/>
    <p:sldId id="288" r:id="rId6"/>
    <p:sldId id="282" r:id="rId7"/>
    <p:sldId id="274" r:id="rId8"/>
  </p:sldIdLst>
  <p:sldSz cx="18288000" cy="10287000"/>
  <p:notesSz cx="6797675" cy="9928225"/>
  <p:embeddedFontLst>
    <p:embeddedFont>
      <p:font typeface="Baskerville Old Face" pitchFamily="18" charset="0"/>
      <p:regular r:id="rId11"/>
    </p:embeddedFont>
    <p:embeddedFont>
      <p:font typeface="Raleway" charset="0"/>
      <p:regular r:id="rId12"/>
      <p:bold r:id="rId13"/>
      <p:italic r:id="rId14"/>
      <p:boldItalic r:id="rId15"/>
    </p:embeddedFont>
    <p:embeddedFont>
      <p:font typeface="Raleway SemiBold" charset="0"/>
      <p:regular r:id="rId16"/>
      <p:bold r:id="rId17"/>
      <p:italic r:id="rId18"/>
      <p:boldItalic r:id="rId19"/>
    </p:embeddedFont>
    <p:embeddedFont>
      <p:font typeface="Poppins Bold" charset="0"/>
      <p:regular r:id="rId20"/>
    </p:embeddedFont>
    <p:embeddedFont>
      <p:font typeface="Calibri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4" d="100"/>
          <a:sy n="54" d="100"/>
        </p:scale>
        <p:origin x="-7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79D31-639A-4C1B-B058-39BC7821061B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A8D1D-CFBC-4125-87E1-242C8AE09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785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41AFA-D444-4F67-BEE9-11DE067C299D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58345-4B52-43A5-B70F-C02ACDC5F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81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09c9006d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09c9006dbc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809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758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758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1462050" y="1080050"/>
            <a:ext cx="153636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685276" y="3156968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"/>
          </p:nvPr>
        </p:nvSpPr>
        <p:spPr>
          <a:xfrm>
            <a:off x="12082626" y="3741178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3"/>
          </p:nvPr>
        </p:nvSpPr>
        <p:spPr>
          <a:xfrm>
            <a:off x="12082626" y="2923778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9685276" y="5357070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5"/>
          </p:nvPr>
        </p:nvSpPr>
        <p:spPr>
          <a:xfrm>
            <a:off x="12082626" y="5940050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6"/>
          </p:nvPr>
        </p:nvSpPr>
        <p:spPr>
          <a:xfrm>
            <a:off x="12082626" y="5122650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7" hasCustomPrompt="1"/>
          </p:nvPr>
        </p:nvSpPr>
        <p:spPr>
          <a:xfrm flipH="1">
            <a:off x="9685276" y="7619368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8"/>
          </p:nvPr>
        </p:nvSpPr>
        <p:spPr>
          <a:xfrm>
            <a:off x="12082626" y="8174228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9"/>
          </p:nvPr>
        </p:nvSpPr>
        <p:spPr>
          <a:xfrm>
            <a:off x="12082626" y="7356678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79" name="Google Shape;79;p13"/>
          <p:cNvGrpSpPr/>
          <p:nvPr/>
        </p:nvGrpSpPr>
        <p:grpSpPr>
          <a:xfrm>
            <a:off x="17336051" y="-24"/>
            <a:ext cx="1466290" cy="2939548"/>
            <a:chOff x="3665875" y="1312850"/>
            <a:chExt cx="342000" cy="685625"/>
          </a:xfrm>
        </p:grpSpPr>
        <p:sp>
          <p:nvSpPr>
            <p:cNvPr id="80" name="Google Shape;80;p13"/>
            <p:cNvSpPr/>
            <p:nvPr/>
          </p:nvSpPr>
          <p:spPr>
            <a:xfrm>
              <a:off x="3665875" y="1312850"/>
              <a:ext cx="342000" cy="342000"/>
            </a:xfrm>
            <a:custGeom>
              <a:avLst/>
              <a:gdLst/>
              <a:ahLst/>
              <a:cxnLst/>
              <a:rect l="l" t="t" r="r" b="b"/>
              <a:pathLst>
                <a:path w="13680" h="13680" extrusionOk="0">
                  <a:moveTo>
                    <a:pt x="6839" y="1"/>
                  </a:moveTo>
                  <a:cubicBezTo>
                    <a:pt x="5026" y="1"/>
                    <a:pt x="3287" y="720"/>
                    <a:pt x="2004" y="2004"/>
                  </a:cubicBezTo>
                  <a:cubicBezTo>
                    <a:pt x="720" y="3285"/>
                    <a:pt x="0" y="5025"/>
                    <a:pt x="0" y="6839"/>
                  </a:cubicBezTo>
                  <a:cubicBezTo>
                    <a:pt x="0" y="8654"/>
                    <a:pt x="720" y="10393"/>
                    <a:pt x="2004" y="11675"/>
                  </a:cubicBezTo>
                  <a:cubicBezTo>
                    <a:pt x="3287" y="12958"/>
                    <a:pt x="5026" y="13679"/>
                    <a:pt x="6839" y="13679"/>
                  </a:cubicBezTo>
                  <a:cubicBezTo>
                    <a:pt x="8654" y="13679"/>
                    <a:pt x="10393" y="12958"/>
                    <a:pt x="11676" y="11675"/>
                  </a:cubicBezTo>
                  <a:cubicBezTo>
                    <a:pt x="12958" y="10393"/>
                    <a:pt x="13679" y="8654"/>
                    <a:pt x="13679" y="6839"/>
                  </a:cubicBezTo>
                  <a:cubicBezTo>
                    <a:pt x="13679" y="5025"/>
                    <a:pt x="12958" y="3285"/>
                    <a:pt x="11676" y="2004"/>
                  </a:cubicBezTo>
                  <a:cubicBezTo>
                    <a:pt x="10393" y="720"/>
                    <a:pt x="8654" y="1"/>
                    <a:pt x="68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3665875" y="1656475"/>
              <a:ext cx="342000" cy="342000"/>
            </a:xfrm>
            <a:custGeom>
              <a:avLst/>
              <a:gdLst/>
              <a:ahLst/>
              <a:cxnLst/>
              <a:rect l="l" t="t" r="r" b="b"/>
              <a:pathLst>
                <a:path w="13680" h="13680" extrusionOk="0">
                  <a:moveTo>
                    <a:pt x="6840" y="0"/>
                  </a:moveTo>
                  <a:cubicBezTo>
                    <a:pt x="5026" y="0"/>
                    <a:pt x="3287" y="722"/>
                    <a:pt x="2004" y="2004"/>
                  </a:cubicBezTo>
                  <a:cubicBezTo>
                    <a:pt x="722" y="3287"/>
                    <a:pt x="0" y="5026"/>
                    <a:pt x="0" y="6840"/>
                  </a:cubicBezTo>
                  <a:cubicBezTo>
                    <a:pt x="0" y="8654"/>
                    <a:pt x="722" y="10394"/>
                    <a:pt x="2004" y="11676"/>
                  </a:cubicBezTo>
                  <a:cubicBezTo>
                    <a:pt x="3287" y="12959"/>
                    <a:pt x="5026" y="13679"/>
                    <a:pt x="6840" y="13679"/>
                  </a:cubicBezTo>
                  <a:cubicBezTo>
                    <a:pt x="8654" y="13679"/>
                    <a:pt x="10393" y="12959"/>
                    <a:pt x="11676" y="11676"/>
                  </a:cubicBezTo>
                  <a:cubicBezTo>
                    <a:pt x="12959" y="10394"/>
                    <a:pt x="13679" y="8654"/>
                    <a:pt x="13679" y="6840"/>
                  </a:cubicBezTo>
                  <a:cubicBezTo>
                    <a:pt x="13679" y="5026"/>
                    <a:pt x="12959" y="3287"/>
                    <a:pt x="11676" y="2004"/>
                  </a:cubicBezTo>
                  <a:cubicBezTo>
                    <a:pt x="10393" y="722"/>
                    <a:pt x="8654" y="0"/>
                    <a:pt x="68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0784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image" Target="../media/image54.svg"/><Relationship Id="rId10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5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44502" y="2933700"/>
            <a:ext cx="16352898" cy="5796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37"/>
              </a:lnSpc>
            </a:pPr>
            <a:r>
              <a:rPr lang="ro-MO" sz="6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Măsuri și instrumente de comunicare și vizibilitate</a:t>
            </a:r>
          </a:p>
          <a:p>
            <a:pPr algn="ctr">
              <a:lnSpc>
                <a:spcPts val="11337"/>
              </a:lnSpc>
            </a:pPr>
            <a:r>
              <a:rPr lang="ro-MO" sz="6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o-MO" sz="6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Îmbunătățirea infrastructurii de apă </a:t>
            </a:r>
            <a:r>
              <a:rPr lang="ro-MO" sz="6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în</a:t>
            </a:r>
          </a:p>
          <a:p>
            <a:pPr algn="ctr">
              <a:lnSpc>
                <a:spcPts val="11337"/>
              </a:lnSpc>
            </a:pPr>
            <a:r>
              <a:rPr lang="ro-MO" sz="6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MO" sz="6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Moldova Centrală”</a:t>
            </a:r>
            <a:endParaRPr lang="en-US" sz="6600" spc="-256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Poppins Bold"/>
              <a:cs typeface="Times New Roman" pitchFamily="18" charset="0"/>
              <a:sym typeface="Poppi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36366" y="8921813"/>
            <a:ext cx="4325700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6"/>
              </a:lnSpc>
            </a:pPr>
            <a:r>
              <a:rPr lang="ro-MO" sz="4566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Poppins Bold"/>
                <a:cs typeface="Times New Roman" pitchFamily="18" charset="0"/>
                <a:sym typeface="Poppins Bold"/>
              </a:rPr>
              <a:t>19 septembrie, </a:t>
            </a:r>
            <a:r>
              <a:rPr lang="en-US" sz="4566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Poppins Bold"/>
                <a:cs typeface="Times New Roman" pitchFamily="18" charset="0"/>
                <a:sym typeface="Poppins Bold"/>
              </a:rPr>
              <a:t>2024</a:t>
            </a:r>
            <a:endParaRPr lang="en-US" sz="4566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Poppins Bold"/>
              <a:cs typeface="Times New Roman" pitchFamily="18" charset="0"/>
              <a:sym typeface="Poppins Bold"/>
            </a:endParaRPr>
          </a:p>
        </p:txBody>
      </p:sp>
      <p:pic>
        <p:nvPicPr>
          <p:cNvPr id="10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61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8" descr="Imagine similarÄ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513" y="989761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Freeform 3"/>
          <p:cNvSpPr/>
          <p:nvPr/>
        </p:nvSpPr>
        <p:spPr>
          <a:xfrm>
            <a:off x="6107388" y="166797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2"/>
          <p:cNvSpPr/>
          <p:nvPr/>
        </p:nvSpPr>
        <p:spPr>
          <a:xfrm>
            <a:off x="12162692" y="236191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/>
          <p:nvPr/>
        </p:nvSpPr>
        <p:spPr>
          <a:xfrm>
            <a:off x="1676400" y="4626968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203" name="Google Shape;203;p34"/>
          <p:cNvSpPr txBox="1">
            <a:spLocks noGrp="1"/>
          </p:cNvSpPr>
          <p:nvPr>
            <p:ph type="title" idx="2"/>
          </p:nvPr>
        </p:nvSpPr>
        <p:spPr>
          <a:xfrm flipH="1">
            <a:off x="1524000" y="3493200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dirty="0">
                <a:solidFill>
                  <a:schemeClr val="accent1">
                    <a:lumMod val="50000"/>
                  </a:schemeClr>
                </a:solidFill>
                <a:latin typeface="Poppins Bold" charset="0"/>
                <a:cs typeface="Poppins Bold" charset="0"/>
              </a:rPr>
              <a:t>01</a:t>
            </a:r>
            <a:endParaRPr dirty="0"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205" name="Google Shape;205;p34"/>
          <p:cNvSpPr/>
          <p:nvPr/>
        </p:nvSpPr>
        <p:spPr>
          <a:xfrm>
            <a:off x="1793944" y="7023696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206" name="Google Shape;206;p34"/>
          <p:cNvSpPr txBox="1">
            <a:spLocks noGrp="1"/>
          </p:cNvSpPr>
          <p:nvPr>
            <p:ph type="subTitle" idx="3"/>
          </p:nvPr>
        </p:nvSpPr>
        <p:spPr>
          <a:xfrm>
            <a:off x="3671392" y="3449759"/>
            <a:ext cx="4405808" cy="1676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O" sz="3600" dirty="0" smtClean="0">
                <a:solidFill>
                  <a:schemeClr val="accent1">
                    <a:lumMod val="50000"/>
                  </a:schemeClr>
                </a:solidFill>
                <a:latin typeface="Poppins Bold" charset="0"/>
                <a:cs typeface="Poppins Bold" charset="0"/>
              </a:rPr>
              <a:t>Scopul măsurilor de comunicare</a:t>
            </a:r>
            <a:endParaRPr lang="ro-MO" sz="3600" dirty="0"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207" name="Google Shape;207;p34"/>
          <p:cNvSpPr txBox="1">
            <a:spLocks noGrp="1"/>
          </p:cNvSpPr>
          <p:nvPr>
            <p:ph type="title" idx="4"/>
          </p:nvPr>
        </p:nvSpPr>
        <p:spPr>
          <a:xfrm flipH="1">
            <a:off x="1676400" y="5941896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dirty="0">
                <a:solidFill>
                  <a:schemeClr val="accent1">
                    <a:lumMod val="50000"/>
                  </a:schemeClr>
                </a:solidFill>
                <a:latin typeface="Poppins Bold" charset="0"/>
                <a:cs typeface="Poppins Bold" charset="0"/>
              </a:rPr>
              <a:t>02</a:t>
            </a:r>
            <a:endParaRPr dirty="0"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210" name="Google Shape;210;p34"/>
          <p:cNvSpPr txBox="1">
            <a:spLocks noGrp="1"/>
          </p:cNvSpPr>
          <p:nvPr>
            <p:ph type="subTitle" idx="6"/>
          </p:nvPr>
        </p:nvSpPr>
        <p:spPr>
          <a:xfrm>
            <a:off x="3650015" y="6087284"/>
            <a:ext cx="4731985" cy="10689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O" sz="3600" dirty="0">
                <a:solidFill>
                  <a:schemeClr val="accent1">
                    <a:lumMod val="50000"/>
                  </a:schemeClr>
                </a:solidFill>
                <a:latin typeface="Poppins Bold" charset="0"/>
                <a:cs typeface="Poppins Bold" charset="0"/>
              </a:rPr>
              <a:t>Instrumente de vizibilitate și comunicare</a:t>
            </a:r>
            <a:endParaRPr lang="ro-MO" sz="3600" dirty="0"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213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11849866" y="3476136"/>
            <a:ext cx="6001394" cy="203192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O" sz="3600" dirty="0">
                <a:solidFill>
                  <a:schemeClr val="accent1">
                    <a:lumMod val="50000"/>
                  </a:schemeClr>
                </a:solidFill>
                <a:latin typeface="Poppins Bold" charset="0"/>
                <a:cs typeface="Poppins Bold" charset="0"/>
              </a:rPr>
              <a:t>Rolul CMIS</a:t>
            </a:r>
            <a:endParaRPr lang="vi-VN" sz="36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cs typeface="Poppins Bold" charset="0"/>
            </a:endParaRPr>
          </a:p>
        </p:txBody>
      </p:sp>
      <p:sp>
        <p:nvSpPr>
          <p:cNvPr id="13" name="Google Shape;211;p34"/>
          <p:cNvSpPr txBox="1">
            <a:spLocks/>
          </p:cNvSpPr>
          <p:nvPr/>
        </p:nvSpPr>
        <p:spPr>
          <a:xfrm flipH="1">
            <a:off x="9989400" y="3536768"/>
            <a:ext cx="2017800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5000" b="0" i="0" u="none" strike="noStrike" cap="none">
                <a:solidFill>
                  <a:schemeClr val="l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10000" dirty="0" smtClean="0">
                <a:solidFill>
                  <a:schemeClr val="accent1">
                    <a:lumMod val="50000"/>
                  </a:schemeClr>
                </a:solidFill>
                <a:latin typeface="Poppins Bold" charset="0"/>
                <a:cs typeface="Poppins Bold" charset="0"/>
              </a:rPr>
              <a:t>0</a:t>
            </a:r>
            <a:r>
              <a:rPr lang="ro-MO" sz="10000" dirty="0">
                <a:solidFill>
                  <a:schemeClr val="accent1">
                    <a:lumMod val="50000"/>
                  </a:schemeClr>
                </a:solidFill>
                <a:latin typeface="Poppins Bold" charset="0"/>
                <a:cs typeface="Poppins Bold" charset="0"/>
              </a:rPr>
              <a:t>3</a:t>
            </a:r>
            <a:endParaRPr lang="en" sz="10000" dirty="0"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14" name="Google Shape;209;p34"/>
          <p:cNvSpPr/>
          <p:nvPr/>
        </p:nvSpPr>
        <p:spPr>
          <a:xfrm>
            <a:off x="10210800" y="4721768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15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11986523" y="5941896"/>
            <a:ext cx="5900576" cy="189160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vi-VN" sz="3600" dirty="0">
                <a:solidFill>
                  <a:schemeClr val="accent1">
                    <a:lumMod val="50000"/>
                  </a:schemeClr>
                </a:solidFill>
                <a:latin typeface="Poppins Bold" charset="0"/>
                <a:cs typeface="Poppins Bold" charset="0"/>
              </a:rPr>
              <a:t>Măsuri de PR planificate</a:t>
            </a:r>
          </a:p>
        </p:txBody>
      </p:sp>
      <p:sp>
        <p:nvSpPr>
          <p:cNvPr id="16" name="Google Shape;237;p36"/>
          <p:cNvSpPr/>
          <p:nvPr/>
        </p:nvSpPr>
        <p:spPr>
          <a:xfrm rot="5400000">
            <a:off x="340200" y="2528436"/>
            <a:ext cx="1081800" cy="18954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22" name="Google Shape;237;p36"/>
          <p:cNvSpPr/>
          <p:nvPr/>
        </p:nvSpPr>
        <p:spPr>
          <a:xfrm rot="5400000">
            <a:off x="340200" y="5535096"/>
            <a:ext cx="1081800" cy="18954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17" name="Google Shape;211;p34"/>
          <p:cNvSpPr txBox="1">
            <a:spLocks/>
          </p:cNvSpPr>
          <p:nvPr/>
        </p:nvSpPr>
        <p:spPr>
          <a:xfrm flipH="1">
            <a:off x="9753600" y="5933496"/>
            <a:ext cx="2297206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5000" b="0" i="0" u="none" strike="noStrike" cap="none">
                <a:solidFill>
                  <a:schemeClr val="l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10000" dirty="0" smtClean="0">
                <a:solidFill>
                  <a:schemeClr val="accent1">
                    <a:lumMod val="50000"/>
                  </a:schemeClr>
                </a:solidFill>
                <a:latin typeface="Poppins Bold" charset="0"/>
                <a:cs typeface="Poppins Bold" charset="0"/>
              </a:rPr>
              <a:t>0</a:t>
            </a:r>
            <a:r>
              <a:rPr lang="ro-MO" sz="10000" dirty="0">
                <a:solidFill>
                  <a:schemeClr val="accent1">
                    <a:lumMod val="50000"/>
                  </a:schemeClr>
                </a:solidFill>
                <a:latin typeface="Poppins Bold" charset="0"/>
                <a:cs typeface="Poppins Bold" charset="0"/>
              </a:rPr>
              <a:t>4</a:t>
            </a:r>
            <a:endParaRPr lang="en" sz="10000" dirty="0"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18" name="Google Shape;209;p34"/>
          <p:cNvSpPr/>
          <p:nvPr/>
        </p:nvSpPr>
        <p:spPr>
          <a:xfrm>
            <a:off x="10254406" y="7153390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  <a:latin typeface="Poppins Bold" charset="0"/>
              <a:cs typeface="Poppins Bold" charset="0"/>
            </a:endParaRPr>
          </a:p>
        </p:txBody>
      </p:sp>
      <p:pic>
        <p:nvPicPr>
          <p:cNvPr id="28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6891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1" y="985998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Freeform 3"/>
          <p:cNvSpPr/>
          <p:nvPr/>
        </p:nvSpPr>
        <p:spPr>
          <a:xfrm>
            <a:off x="6136695" y="78559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1" name="Freeform 2"/>
          <p:cNvSpPr/>
          <p:nvPr/>
        </p:nvSpPr>
        <p:spPr>
          <a:xfrm>
            <a:off x="12191999" y="78559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1242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/>
          <p:cNvSpPr txBox="1">
            <a:spLocks/>
          </p:cNvSpPr>
          <p:nvPr/>
        </p:nvSpPr>
        <p:spPr>
          <a:xfrm>
            <a:off x="503039" y="3771898"/>
            <a:ext cx="16849872" cy="6330773"/>
          </a:xfrm>
          <a:prstGeom prst="rect">
            <a:avLst/>
          </a:prstGeom>
        </p:spPr>
        <p:txBody>
          <a:bodyPr lIns="182880" tIns="91440" rIns="182880" bIns="91440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o-MO" sz="4000" cap="none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Asigurarea vizibilității proiectului la nivel național și local.</a:t>
            </a:r>
          </a:p>
          <a:p>
            <a:pPr>
              <a:spcBef>
                <a:spcPts val="1200"/>
              </a:spcBef>
            </a:pPr>
            <a:r>
              <a:rPr lang="ro-MO" sz="4000" cap="none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Informarea corespunzătoare a persoanelor afectate de lucrările de construcție a apeductului magistral.</a:t>
            </a:r>
          </a:p>
          <a:p>
            <a:pPr>
              <a:spcBef>
                <a:spcPts val="1200"/>
              </a:spcBef>
            </a:pPr>
            <a:r>
              <a:rPr lang="ro-MO" sz="4000" cap="none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Importanța calității apei și accesului la o nouă sursă de apă potabilă.</a:t>
            </a:r>
          </a:p>
          <a:p>
            <a:pPr>
              <a:spcBef>
                <a:spcPts val="1200"/>
              </a:spcBef>
            </a:pPr>
            <a:r>
              <a:rPr lang="ro-MO" sz="4000" cap="none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Distribuirea datelor cu privire la progresul proiectului.</a:t>
            </a:r>
          </a:p>
          <a:p>
            <a:pPr>
              <a:spcBef>
                <a:spcPts val="1200"/>
              </a:spcBef>
            </a:pPr>
            <a:endParaRPr lang="ro-MO" sz="4000" cap="none" dirty="0" smtClean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>
              <a:spcBef>
                <a:spcPts val="1200"/>
              </a:spcBef>
            </a:pPr>
            <a:endParaRPr lang="ro-MO" sz="4000" cap="none" dirty="0" smtClean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>
              <a:spcBef>
                <a:spcPts val="1200"/>
              </a:spcBef>
            </a:pPr>
            <a:endParaRPr lang="ro-MO" sz="4000" dirty="0" smtClean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>
              <a:spcBef>
                <a:spcPts val="1200"/>
              </a:spcBef>
            </a:pPr>
            <a:endParaRPr lang="en-US" sz="4000" dirty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41" y="-117012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  <a:cs typeface="Poppins Bold" charset="0"/>
            </a:endParaRPr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6891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1" y="985998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reeform 3"/>
          <p:cNvSpPr/>
          <p:nvPr/>
        </p:nvSpPr>
        <p:spPr>
          <a:xfrm>
            <a:off x="6136695" y="78559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2"/>
          <p:cNvSpPr/>
          <p:nvPr/>
        </p:nvSpPr>
        <p:spPr>
          <a:xfrm>
            <a:off x="12191999" y="78559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" name="Rectangle 1"/>
          <p:cNvSpPr/>
          <p:nvPr/>
        </p:nvSpPr>
        <p:spPr>
          <a:xfrm>
            <a:off x="1105508" y="2095500"/>
            <a:ext cx="162884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O" sz="7200" dirty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Scopul măsurilor de comunicare</a:t>
            </a:r>
          </a:p>
        </p:txBody>
      </p:sp>
    </p:spTree>
    <p:extLst>
      <p:ext uri="{BB962C8B-B14F-4D97-AF65-F5344CB8AC3E}">
        <p14:creationId xmlns:p14="http://schemas.microsoft.com/office/powerpoint/2010/main" val="336256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638" y="1861287"/>
            <a:ext cx="15546676" cy="1148614"/>
          </a:xfrm>
        </p:spPr>
        <p:txBody>
          <a:bodyPr>
            <a:noAutofit/>
          </a:bodyPr>
          <a:lstStyle/>
          <a:p>
            <a:pPr marL="0" indent="0"/>
            <a:r>
              <a:rPr lang="ro-MO" sz="7200" dirty="0">
                <a:solidFill>
                  <a:schemeClr val="tx2">
                    <a:lumMod val="75000"/>
                  </a:schemeClr>
                </a:solidFill>
                <a:latin typeface="Poppins Bold" charset="0"/>
                <a:ea typeface="+mn-ea"/>
                <a:cs typeface="Poppins Bold" charset="0"/>
              </a:rPr>
              <a:t>Instituții implicate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4" name="Rectangle 3"/>
          <p:cNvSpPr/>
          <p:nvPr/>
        </p:nvSpPr>
        <p:spPr>
          <a:xfrm>
            <a:off x="457200" y="3158341"/>
            <a:ext cx="101346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o-MO" sz="2800" dirty="0" smtClean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endParaRPr lang="ro-MO" sz="2800" dirty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Ambasada Germaniei la Chișinău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Banca KfW</a:t>
            </a:r>
          </a:p>
          <a:p>
            <a:pPr marL="457200" indent="-457200">
              <a:buFont typeface="Wingdings" pitchFamily="2" charset="2"/>
              <a:buChar char="Ø"/>
            </a:pPr>
            <a:endParaRPr lang="ro-MO" sz="2800" dirty="0" smtClean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Ministerul </a:t>
            </a: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Infrastructurii și Dezvoltării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Regionale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Agenția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de </a:t>
            </a:r>
            <a:r>
              <a:rPr lang="ro-MO" sz="2800" dirty="0" err="1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D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ezvoltare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Regională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Centru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 </a:t>
            </a:r>
            <a:endParaRPr lang="ro-MO" sz="2800" dirty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Agenția Proprietății Publice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S.A. Apă Canal 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endParaRPr lang="en-US" sz="3200" dirty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endParaRPr lang="ro-MO" dirty="0" smtClean="0"/>
          </a:p>
          <a:p>
            <a:endParaRPr lang="ro-MO" dirty="0"/>
          </a:p>
          <a:p>
            <a:endParaRPr lang="ro-MO" dirty="0" smtClean="0"/>
          </a:p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591800" y="3284364"/>
            <a:ext cx="702297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Consiliul </a:t>
            </a:r>
            <a:r>
              <a:rPr lang="ro-MO" sz="2800" dirty="0" err="1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R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aional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Strășeni</a:t>
            </a:r>
            <a:endParaRPr lang="ro-MO" sz="2800" dirty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Primăria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Municipiului </a:t>
            </a: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Strășeni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S.A. Apă Canal  Strășeni</a:t>
            </a:r>
          </a:p>
          <a:p>
            <a:pPr marL="457200" indent="-457200">
              <a:buFont typeface="Wingdings" pitchFamily="2" charset="2"/>
              <a:buChar char="Ø"/>
            </a:pPr>
            <a:endParaRPr lang="ro-MO" sz="2800" dirty="0" smtClean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ro-MO" sz="2800" dirty="0" smtClean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Consiliul </a:t>
            </a:r>
            <a:r>
              <a:rPr lang="ro-MO" sz="2800" dirty="0" err="1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R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aional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Călărași</a:t>
            </a:r>
            <a:endParaRPr lang="ro-MO" sz="2800" dirty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Primăria Orașului Călărași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S.A</a:t>
            </a: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. Apă Canal 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Călărași</a:t>
            </a:r>
          </a:p>
          <a:p>
            <a:pPr marL="457200" indent="-457200">
              <a:buFont typeface="Wingdings" pitchFamily="2" charset="2"/>
              <a:buChar char="Ø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Primăria Sireți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Primăria Seliștea Nouă</a:t>
            </a:r>
            <a:endParaRPr lang="ro-MO" sz="2800" dirty="0">
              <a:solidFill>
                <a:schemeClr val="tx2">
                  <a:lumMod val="75000"/>
                </a:schemeClr>
              </a:solidFill>
              <a:latin typeface="Poppins Bold" charset="0"/>
              <a:cs typeface="Poppins Bold" charset="0"/>
            </a:endParaRPr>
          </a:p>
          <a:p>
            <a:endParaRPr lang="ro-MO" sz="1600" dirty="0" smtClean="0"/>
          </a:p>
          <a:p>
            <a:endParaRPr lang="ro-MO" sz="1600" dirty="0"/>
          </a:p>
          <a:p>
            <a:endParaRPr lang="ro-MO" sz="16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3784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638" y="1861286"/>
            <a:ext cx="15546676" cy="1148614"/>
          </a:xfrm>
        </p:spPr>
        <p:txBody>
          <a:bodyPr>
            <a:noAutofit/>
          </a:bodyPr>
          <a:lstStyle/>
          <a:p>
            <a:pPr marL="0" indent="0"/>
            <a:r>
              <a:rPr lang="ro-MO" sz="7200" dirty="0">
                <a:solidFill>
                  <a:schemeClr val="tx2">
                    <a:lumMod val="75000"/>
                  </a:schemeClr>
                </a:solidFill>
                <a:latin typeface="Poppins Bold" charset="0"/>
                <a:cs typeface="Poppins Bold" charset="0"/>
              </a:rPr>
              <a:t>Rolul CMIS</a:t>
            </a:r>
            <a:endParaRPr lang="vi-VN" sz="72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cs typeface="Poppins Bold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quarter" idx="4294967295"/>
          </p:nvPr>
        </p:nvSpPr>
        <p:spPr>
          <a:xfrm>
            <a:off x="990600" y="3162300"/>
            <a:ext cx="16230600" cy="6735138"/>
          </a:xfrm>
          <a:prstGeom prst="rect">
            <a:avLst/>
          </a:prstGeom>
        </p:spPr>
        <p:txBody>
          <a:bodyPr lIns="182880" tIns="91440" rIns="182880" bIns="91440">
            <a:noAutofit/>
          </a:bodyPr>
          <a:lstStyle/>
          <a:p>
            <a:pPr marL="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o-MO" sz="2400" dirty="0" smtClean="0">
                <a:solidFill>
                  <a:schemeClr val="tx2">
                    <a:lumMod val="75000"/>
                  </a:schemeClr>
                </a:solidFill>
                <a:cs typeface="Poppins Bold" charset="0"/>
              </a:rPr>
              <a:t>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cs typeface="Poppins Bold" charset="0"/>
              </a:rPr>
              <a:t>   </a:t>
            </a: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CMIS este creat și activează ca un grup de inițiativă local</a:t>
            </a:r>
            <a:r>
              <a:rPr lang="ro-MO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 </a:t>
            </a: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având ca membri persoane din localitățile beneficiare ale proiectului, cu scopul de a asigura participarea comunității la toate etapele proiectulu</a:t>
            </a:r>
            <a:r>
              <a:rPr lang="ro-MO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i având următoarele responsabilități: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Recepționează totalitatea reclamațiilor depuse de către persoanele afectate de lucrările de construcție.</a:t>
            </a:r>
          </a:p>
          <a:p>
            <a:pPr marL="0" fontAlgn="base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Recepționează Cererile cu privire la plata despăgubirilor  și le transmite regulat către ADR Centru;</a:t>
            </a:r>
          </a:p>
          <a:p>
            <a:pPr marL="0" fontAlgn="base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Promovează sensibilizarea populației la nivel local asupra  problemelor ecologice;</a:t>
            </a:r>
          </a:p>
          <a:p>
            <a:pPr marL="0" fontAlgn="base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Difuzează informaţii relevante despre Proiect în </a:t>
            </a:r>
            <a:r>
              <a:rPr lang="vi-VN" sz="2400" b="1" dirty="0" smtClean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comunitățilelor</a:t>
            </a: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;</a:t>
            </a:r>
          </a:p>
          <a:p>
            <a:pPr marL="0" fontAlgn="base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Consolidează încrederea între participanți, părţile interesate și persoanele afectate;</a:t>
            </a:r>
          </a:p>
          <a:p>
            <a:pPr marL="0" fontAlgn="base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Informează permanent despre procedura de soluționare a </a:t>
            </a:r>
            <a:r>
              <a:rPr lang="ro-MO" sz="2400" b="1" dirty="0" smtClean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reclamațiilor</a:t>
            </a:r>
            <a:r>
              <a:rPr lang="vi-VN" sz="2400" b="1" dirty="0" smtClean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 </a:t>
            </a: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și canalele de comunicare cu publicul;</a:t>
            </a:r>
          </a:p>
          <a:p>
            <a:pPr marL="0" fontAlgn="base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Colectează, documentează și prezintă UIP plângeri</a:t>
            </a:r>
            <a:r>
              <a:rPr lang="ro-MO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le</a:t>
            </a: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 colective sau individuale</a:t>
            </a:r>
          </a:p>
          <a:p>
            <a:pPr marL="0" fontAlgn="base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vi-VN" sz="2400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Informează comunitatea/persoanele fizice despre rezultatele plângerilor/sugestiilor lor.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x-none" sz="2400" dirty="0">
              <a:solidFill>
                <a:schemeClr val="tx2">
                  <a:lumMod val="75000"/>
                </a:schemeClr>
              </a:solidFill>
              <a:latin typeface="Poppins Bold" charset="0"/>
              <a:ea typeface="Arial"/>
              <a:cs typeface="Poppins Bold" charset="0"/>
              <a:sym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  <a:cs typeface="Poppins Bold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92768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2324100"/>
            <a:ext cx="16849872" cy="6324600"/>
          </a:xfrm>
        </p:spPr>
        <p:txBody>
          <a:bodyPr>
            <a:noAutofit/>
          </a:bodyPr>
          <a:lstStyle/>
          <a:p>
            <a:pPr marL="541020" algn="ctr"/>
            <a:r>
              <a:rPr lang="ro-MO" sz="66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x-none" sz="66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endParaRPr lang="en-US" sz="6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8" descr="Imagine similarÄ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" name="Rectangle 1"/>
          <p:cNvSpPr/>
          <p:nvPr/>
        </p:nvSpPr>
        <p:spPr>
          <a:xfrm>
            <a:off x="3452442" y="2258035"/>
            <a:ext cx="120161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7200" dirty="0">
                <a:solidFill>
                  <a:schemeClr val="tx2">
                    <a:lumMod val="75000"/>
                  </a:schemeClr>
                </a:solidFill>
                <a:latin typeface="Poppins Bold" charset="0"/>
                <a:ea typeface="+mj-ea"/>
                <a:cs typeface="Poppins Bold" charset="0"/>
              </a:rPr>
              <a:t>Măsuri de PR planificate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219200" y="3458364"/>
            <a:ext cx="16002000" cy="6439074"/>
          </a:xfrm>
          <a:prstGeom prst="rect">
            <a:avLst/>
          </a:prstGeom>
        </p:spPr>
        <p:txBody>
          <a:bodyPr vert="horz" lIns="182880" tIns="91440" rIns="182880" bIns="9144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x-none" sz="2400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990600" y="3458364"/>
            <a:ext cx="16764000" cy="6439074"/>
          </a:xfrm>
          <a:prstGeom prst="rect">
            <a:avLst/>
          </a:prstGeom>
        </p:spPr>
        <p:txBody>
          <a:bodyPr vert="horz" lIns="182880" tIns="91440" rIns="182880" bIns="9144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o-MO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   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Elaborarea unei broșuri informative (pliant)</a:t>
            </a:r>
            <a:r>
              <a:rPr lang="ro-MO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 ce va fi distribuit în orașele Strășeni și Călărași.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o-MO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    </a:t>
            </a:r>
            <a:r>
              <a:rPr lang="ro-MO" b="1" dirty="0" smtClean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Înființarea </a:t>
            </a:r>
            <a:r>
              <a:rPr lang="ro-MO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unui  pagini de Facebook al Proiectului  KfW care va fi operată de UIP.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o-MO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    Publicarea interviurilor cu primarii localităților beneficiare.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o-MO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    Elaborarea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unui logo al proiectului</a:t>
            </a:r>
            <a:r>
              <a:rPr lang="ro-MO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</a:rPr>
              <a:t>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o-MO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  <a:sym typeface="Arial"/>
              </a:rPr>
              <a:t>    Elaborarea și distribuirea comunicatelor de presă.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o-MO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  <a:sym typeface="Arial"/>
              </a:rPr>
              <a:t>    Organizarea evenimentului de lansare a lucrărilor.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o-MO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  <a:sym typeface="Arial"/>
              </a:rPr>
              <a:t>    </a:t>
            </a:r>
            <a:r>
              <a:rPr lang="ro-MO" b="1" dirty="0" smtClean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  <a:sym typeface="Arial"/>
              </a:rPr>
              <a:t>Îmbunătățirea </a:t>
            </a:r>
            <a:r>
              <a:rPr lang="ro-MO" b="1" dirty="0">
                <a:solidFill>
                  <a:schemeClr val="tx2">
                    <a:lumMod val="75000"/>
                  </a:schemeClr>
                </a:solidFill>
                <a:ea typeface="+mj-ea"/>
                <a:cs typeface="Poppins Bold" charset="0"/>
                <a:sym typeface="Arial"/>
              </a:rPr>
              <a:t>paginilor web a operatorilor din Strășeni și Călărași</a:t>
            </a:r>
            <a:endParaRPr lang="x-none" b="1" dirty="0">
              <a:solidFill>
                <a:schemeClr val="tx2">
                  <a:lumMod val="75000"/>
                </a:schemeClr>
              </a:solidFill>
              <a:ea typeface="+mj-ea"/>
              <a:cs typeface="Poppins Bold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606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93588" y="3935888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393588" y="5143500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393588" y="6373598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393588" y="7571685"/>
            <a:ext cx="750412" cy="747683"/>
          </a:xfrm>
          <a:custGeom>
            <a:avLst/>
            <a:gdLst/>
            <a:ahLst/>
            <a:cxnLst/>
            <a:rect l="l" t="t" r="r" b="b"/>
            <a:pathLst>
              <a:path w="750412" h="747683">
                <a:moveTo>
                  <a:pt x="0" y="0"/>
                </a:moveTo>
                <a:lnTo>
                  <a:pt x="750412" y="0"/>
                </a:lnTo>
                <a:lnTo>
                  <a:pt x="750412" y="747683"/>
                </a:lnTo>
                <a:lnTo>
                  <a:pt x="0" y="747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448286"/>
            <a:ext cx="8644330" cy="2358109"/>
          </a:xfrm>
          <a:custGeom>
            <a:avLst/>
            <a:gdLst/>
            <a:ahLst/>
            <a:cxnLst/>
            <a:rect l="l" t="t" r="r" b="b"/>
            <a:pathLst>
              <a:path w="8644330" h="2358109">
                <a:moveTo>
                  <a:pt x="0" y="0"/>
                </a:moveTo>
                <a:lnTo>
                  <a:pt x="8644330" y="0"/>
                </a:lnTo>
                <a:lnTo>
                  <a:pt x="8644330" y="2358109"/>
                </a:lnTo>
                <a:lnTo>
                  <a:pt x="0" y="235810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384481" y="3915672"/>
            <a:ext cx="8882523" cy="634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or. Ialoveni, str. Alexandru cel Bun, 33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915400" y="5143500"/>
            <a:ext cx="46977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+373 268 2 26 92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48800" y="6369391"/>
            <a:ext cx="72885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adrcentru@adrcentru.gov.md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48800" y="7658100"/>
            <a:ext cx="60693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facebook.com/</a:t>
            </a:r>
            <a:r>
              <a:rPr lang="en-US" sz="3500" dirty="0" err="1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adrcentru</a:t>
            </a:r>
            <a:endParaRPr lang="en-US" sz="3500" dirty="0">
              <a:solidFill>
                <a:srgbClr val="1F4F7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0" y="699499"/>
            <a:ext cx="8085249" cy="8888002"/>
          </a:xfrm>
          <a:custGeom>
            <a:avLst/>
            <a:gdLst/>
            <a:ahLst/>
            <a:cxnLst/>
            <a:rect l="l" t="t" r="r" b="b"/>
            <a:pathLst>
              <a:path w="8085249" h="8888002">
                <a:moveTo>
                  <a:pt x="0" y="0"/>
                </a:moveTo>
                <a:lnTo>
                  <a:pt x="8085249" y="0"/>
                </a:lnTo>
                <a:lnTo>
                  <a:pt x="8085249" y="8888002"/>
                </a:lnTo>
                <a:lnTo>
                  <a:pt x="0" y="88880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55000"/>
            </a:blip>
            <a:stretch>
              <a:fillRect l="-2242" r="-2242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303</Words>
  <Application>Microsoft Office PowerPoint</Application>
  <PresentationFormat>Custom</PresentationFormat>
  <Paragraphs>68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Wingdings</vt:lpstr>
      <vt:lpstr>Baskerville Old Face</vt:lpstr>
      <vt:lpstr>Times New Roman</vt:lpstr>
      <vt:lpstr>Raleway</vt:lpstr>
      <vt:lpstr>Raleway SemiBold</vt:lpstr>
      <vt:lpstr>Poppins Bold</vt:lpstr>
      <vt:lpstr>Calibri</vt:lpstr>
      <vt:lpstr>Office Theme</vt:lpstr>
      <vt:lpstr>PowerPoint Presentation</vt:lpstr>
      <vt:lpstr>01</vt:lpstr>
      <vt:lpstr>PowerPoint Presentation</vt:lpstr>
      <vt:lpstr>Instituții implicate</vt:lpstr>
      <vt:lpstr>Rolul CMIS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Copie a Rolul ADRC - CRD Centru</dc:title>
  <dc:creator>Пользователь</dc:creator>
  <cp:lastModifiedBy>Пользователь</cp:lastModifiedBy>
  <cp:revision>48</cp:revision>
  <cp:lastPrinted>2024-09-19T05:02:48Z</cp:lastPrinted>
  <dcterms:created xsi:type="dcterms:W3CDTF">2006-08-16T00:00:00Z</dcterms:created>
  <dcterms:modified xsi:type="dcterms:W3CDTF">2024-09-19T05:03:55Z</dcterms:modified>
  <dc:identifier>DAGJrZ7RXiE</dc:identifier>
</cp:coreProperties>
</file>