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1" r:id="rId15"/>
    <p:sldId id="270" r:id="rId16"/>
    <p:sldId id="272" r:id="rId17"/>
    <p:sldId id="273" r:id="rId18"/>
    <p:sldId id="274" r:id="rId19"/>
  </p:sldIdLst>
  <p:sldSz cx="18288000" cy="10287000"/>
  <p:notesSz cx="6797675" cy="9928225"/>
  <p:embeddedFontLst>
    <p:embeddedFont>
      <p:font typeface="Calibri" pitchFamily="34" charset="0"/>
      <p:regular r:id="rId22"/>
      <p:bold r:id="rId23"/>
      <p:italic r:id="rId24"/>
      <p:boldItalic r:id="rId25"/>
    </p:embeddedFont>
    <p:embeddedFont>
      <p:font typeface="Canva Sans Bold" charset="0"/>
      <p:regular r:id="rId26"/>
    </p:embeddedFont>
    <p:embeddedFont>
      <p:font typeface="Inter Bold" charset="0"/>
      <p:regular r:id="rId27"/>
    </p:embeddedFont>
    <p:embeddedFont>
      <p:font typeface="Poppins Bold" charset="0"/>
      <p:regular r:id="rId2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3" d="100"/>
          <a:sy n="73" d="100"/>
        </p:scale>
        <p:origin x="-588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679D31-639A-4C1B-B058-39BC7821061B}" type="datetimeFigureOut">
              <a:rPr lang="en-GB" smtClean="0"/>
              <a:pPr/>
              <a:t>10/07/2024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6A8D1D-CFBC-4125-87E1-242C8AE0968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7858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ante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3" name="Substituent dată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D25C3A-4B75-4DA9-932B-0352FEA22A0F}" type="datetimeFigureOut">
              <a:rPr lang="ro-RO" smtClean="0"/>
              <a:t>10.07.2024</a:t>
            </a:fld>
            <a:endParaRPr lang="ro-RO"/>
          </a:p>
        </p:txBody>
      </p:sp>
      <p:sp>
        <p:nvSpPr>
          <p:cNvPr id="4" name="Substituent imagine diapozitiv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o-RO"/>
          </a:p>
        </p:txBody>
      </p:sp>
      <p:sp>
        <p:nvSpPr>
          <p:cNvPr id="5" name="Substituent note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o-RO" smtClean="0"/>
              <a:t>Faceți clic pentru a edita stilurile de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ro-RO"/>
          </a:p>
        </p:txBody>
      </p:sp>
      <p:sp>
        <p:nvSpPr>
          <p:cNvPr id="6" name="Substituent subsol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7" name="Substituent număr diapozitiv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B25FF3-909B-471C-AFDB-1E8B09A341F8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1998946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imagine diapozitiv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ubstituent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o-RO" dirty="0"/>
          </a:p>
        </p:txBody>
      </p:sp>
      <p:sp>
        <p:nvSpPr>
          <p:cNvPr id="4" name="Substituent număr diapozitiv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B25FF3-909B-471C-AFDB-1E8B09A341F8}" type="slidenum">
              <a:rPr lang="ro-RO" smtClean="0"/>
              <a:t>15</a:t>
            </a:fld>
            <a:endParaRPr lang="ro-RO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10-Jul-24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10-Jul-24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10-Jul-24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10-Jul-24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10-Jul-24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10-Jul-24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10-Jul-24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10-Jul-24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10-Jul-24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10-Jul-24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10-Jul-24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10-Jul-24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.png"/><Relationship Id="rId7" Type="http://schemas.openxmlformats.org/officeDocument/2006/relationships/image" Target="../media/image31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9.svg"/><Relationship Id="rId4" Type="http://schemas.openxmlformats.org/officeDocument/2006/relationships/image" Target="../media/image21.png"/><Relationship Id="rId9" Type="http://schemas.openxmlformats.org/officeDocument/2006/relationships/image" Target="../media/image33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mrdp.midr.gov.md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4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44.svg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svg"/><Relationship Id="rId13" Type="http://schemas.openxmlformats.org/officeDocument/2006/relationships/image" Target="../media/image33.png"/><Relationship Id="rId3" Type="http://schemas.openxmlformats.org/officeDocument/2006/relationships/image" Target="../media/image27.png"/><Relationship Id="rId7" Type="http://schemas.openxmlformats.org/officeDocument/2006/relationships/image" Target="../media/image30.png"/><Relationship Id="rId12" Type="http://schemas.openxmlformats.org/officeDocument/2006/relationships/image" Target="../media/image42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svg"/><Relationship Id="rId11" Type="http://schemas.openxmlformats.org/officeDocument/2006/relationships/image" Target="../media/image32.png"/><Relationship Id="rId5" Type="http://schemas.openxmlformats.org/officeDocument/2006/relationships/image" Target="../media/image29.png"/><Relationship Id="rId10" Type="http://schemas.openxmlformats.org/officeDocument/2006/relationships/image" Target="../media/image40.svg"/><Relationship Id="rId4" Type="http://schemas.openxmlformats.org/officeDocument/2006/relationships/image" Target="../media/image28.png"/><Relationship Id="rId9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svg"/><Relationship Id="rId4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svg"/><Relationship Id="rId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52.svg"/><Relationship Id="rId7" Type="http://schemas.openxmlformats.org/officeDocument/2006/relationships/image" Target="../media/image56.sv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11" Type="http://schemas.openxmlformats.org/officeDocument/2006/relationships/image" Target="../media/image43.png"/><Relationship Id="rId5" Type="http://schemas.openxmlformats.org/officeDocument/2006/relationships/image" Target="../media/image54.svg"/><Relationship Id="rId10" Type="http://schemas.openxmlformats.org/officeDocument/2006/relationships/image" Target="../media/image1.png"/><Relationship Id="rId4" Type="http://schemas.openxmlformats.org/officeDocument/2006/relationships/image" Target="../media/image40.png"/><Relationship Id="rId9" Type="http://schemas.openxmlformats.org/officeDocument/2006/relationships/image" Target="../media/image58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9.png"/><Relationship Id="rId3" Type="http://schemas.openxmlformats.org/officeDocument/2006/relationships/image" Target="../media/image15.svg"/><Relationship Id="rId7" Type="http://schemas.openxmlformats.org/officeDocument/2006/relationships/image" Target="../media/image19.svg"/><Relationship Id="rId12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23.svg"/><Relationship Id="rId5" Type="http://schemas.openxmlformats.org/officeDocument/2006/relationships/image" Target="../media/image17.svg"/><Relationship Id="rId10" Type="http://schemas.openxmlformats.org/officeDocument/2006/relationships/image" Target="../media/image7.png"/><Relationship Id="rId4" Type="http://schemas.openxmlformats.org/officeDocument/2006/relationships/image" Target="../media/image4.png"/><Relationship Id="rId9" Type="http://schemas.openxmlformats.org/officeDocument/2006/relationships/image" Target="../media/image21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sv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563421" y="464957"/>
            <a:ext cx="5818177" cy="1587155"/>
          </a:xfrm>
          <a:custGeom>
            <a:avLst/>
            <a:gdLst/>
            <a:ahLst/>
            <a:cxnLst/>
            <a:rect l="l" t="t" r="r" b="b"/>
            <a:pathLst>
              <a:path w="5818177" h="1587155">
                <a:moveTo>
                  <a:pt x="0" y="0"/>
                </a:moveTo>
                <a:lnTo>
                  <a:pt x="5818177" y="0"/>
                </a:lnTo>
                <a:lnTo>
                  <a:pt x="5818177" y="1587155"/>
                </a:lnTo>
                <a:lnTo>
                  <a:pt x="0" y="15871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81000" y="190500"/>
            <a:ext cx="5582560" cy="1725941"/>
          </a:xfrm>
          <a:custGeom>
            <a:avLst/>
            <a:gdLst/>
            <a:ahLst/>
            <a:cxnLst/>
            <a:rect l="l" t="t" r="r" b="b"/>
            <a:pathLst>
              <a:path w="5582560" h="1725941">
                <a:moveTo>
                  <a:pt x="0" y="0"/>
                </a:moveTo>
                <a:lnTo>
                  <a:pt x="5582560" y="0"/>
                </a:lnTo>
                <a:lnTo>
                  <a:pt x="5582560" y="1725942"/>
                </a:lnTo>
                <a:lnTo>
                  <a:pt x="0" y="172594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944502" y="3268367"/>
            <a:ext cx="16352898" cy="43473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337"/>
              </a:lnSpc>
            </a:pPr>
            <a:r>
              <a:rPr lang="en-US" sz="7314" u="sng" dirty="0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GHID DE APLICARE</a:t>
            </a:r>
          </a:p>
          <a:p>
            <a:pPr algn="ctr">
              <a:lnSpc>
                <a:spcPts val="11337"/>
              </a:lnSpc>
            </a:pPr>
            <a:r>
              <a:rPr lang="en-US" sz="7314" spc="-256" dirty="0" err="1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Apelul</a:t>
            </a:r>
            <a:r>
              <a:rPr lang="en-US" sz="7314" spc="-256" dirty="0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7314" spc="-256" dirty="0" err="1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competitiv</a:t>
            </a:r>
            <a:r>
              <a:rPr lang="en-US" sz="7314" spc="-256" dirty="0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 de </a:t>
            </a:r>
            <a:r>
              <a:rPr lang="en-US" sz="7314" spc="-256" dirty="0" err="1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selectare</a:t>
            </a:r>
            <a:r>
              <a:rPr lang="en-US" sz="7314" spc="-256" dirty="0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 a </a:t>
            </a:r>
            <a:r>
              <a:rPr lang="en-US" sz="7314" spc="-256" dirty="0" err="1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proiectelor</a:t>
            </a:r>
            <a:r>
              <a:rPr lang="en-US" sz="7314" spc="-256" dirty="0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 de </a:t>
            </a:r>
            <a:r>
              <a:rPr lang="en-US" sz="7314" spc="-256" dirty="0" err="1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dezvoltare</a:t>
            </a:r>
            <a:r>
              <a:rPr lang="en-US" sz="7314" spc="-256" dirty="0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7314" spc="-256" dirty="0" err="1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regională</a:t>
            </a:r>
            <a:endParaRPr lang="en-US" sz="7314" spc="-256" dirty="0">
              <a:solidFill>
                <a:srgbClr val="003F67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6836366" y="8921813"/>
            <a:ext cx="4325700" cy="6824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06"/>
              </a:lnSpc>
            </a:pPr>
            <a:r>
              <a:rPr lang="en-US" sz="4566">
                <a:solidFill>
                  <a:srgbClr val="B6242A"/>
                </a:solidFill>
                <a:latin typeface="Poppins Bold"/>
                <a:ea typeface="Poppins Bold"/>
                <a:cs typeface="Poppins Bold"/>
                <a:sym typeface="Poppins Bold"/>
              </a:rPr>
              <a:t>ediția 2024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2365" y="122227"/>
            <a:ext cx="3939089" cy="1217835"/>
          </a:xfrm>
          <a:custGeom>
            <a:avLst/>
            <a:gdLst/>
            <a:ahLst/>
            <a:cxnLst/>
            <a:rect l="l" t="t" r="r" b="b"/>
            <a:pathLst>
              <a:path w="3939089" h="1217835">
                <a:moveTo>
                  <a:pt x="0" y="0"/>
                </a:moveTo>
                <a:lnTo>
                  <a:pt x="3939088" y="0"/>
                </a:lnTo>
                <a:lnTo>
                  <a:pt x="3939088" y="1217835"/>
                </a:lnTo>
                <a:lnTo>
                  <a:pt x="0" y="1217835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320251" y="122227"/>
            <a:ext cx="3858909" cy="1052682"/>
          </a:xfrm>
          <a:custGeom>
            <a:avLst/>
            <a:gdLst/>
            <a:ahLst/>
            <a:cxnLst/>
            <a:rect l="l" t="t" r="r" b="b"/>
            <a:pathLst>
              <a:path w="3858909" h="1052682">
                <a:moveTo>
                  <a:pt x="0" y="0"/>
                </a:moveTo>
                <a:lnTo>
                  <a:pt x="3858909" y="0"/>
                </a:lnTo>
                <a:lnTo>
                  <a:pt x="3858909" y="1052681"/>
                </a:lnTo>
                <a:lnTo>
                  <a:pt x="0" y="1052681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4248983" y="3220717"/>
            <a:ext cx="1762540" cy="994643"/>
          </a:xfrm>
          <a:custGeom>
            <a:avLst/>
            <a:gdLst/>
            <a:ahLst/>
            <a:cxnLst/>
            <a:rect l="l" t="t" r="r" b="b"/>
            <a:pathLst>
              <a:path w="1762540" h="994643">
                <a:moveTo>
                  <a:pt x="0" y="0"/>
                </a:moveTo>
                <a:lnTo>
                  <a:pt x="1762539" y="0"/>
                </a:lnTo>
                <a:lnTo>
                  <a:pt x="1762539" y="994643"/>
                </a:lnTo>
                <a:lnTo>
                  <a:pt x="0" y="99464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80000"/>
            </a:blip>
            <a:stretch>
              <a:fillRect l="-4213" r="-4213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4248983" y="4878807"/>
            <a:ext cx="1762540" cy="994643"/>
          </a:xfrm>
          <a:custGeom>
            <a:avLst/>
            <a:gdLst/>
            <a:ahLst/>
            <a:cxnLst/>
            <a:rect l="l" t="t" r="r" b="b"/>
            <a:pathLst>
              <a:path w="1762540" h="994643">
                <a:moveTo>
                  <a:pt x="0" y="0"/>
                </a:moveTo>
                <a:lnTo>
                  <a:pt x="1762539" y="0"/>
                </a:lnTo>
                <a:lnTo>
                  <a:pt x="1762539" y="994643"/>
                </a:lnTo>
                <a:lnTo>
                  <a:pt x="0" y="99464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80000"/>
            </a:blip>
            <a:stretch>
              <a:fillRect l="-4213" r="-4213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4248983" y="6592645"/>
            <a:ext cx="1762540" cy="994643"/>
          </a:xfrm>
          <a:custGeom>
            <a:avLst/>
            <a:gdLst/>
            <a:ahLst/>
            <a:cxnLst/>
            <a:rect l="l" t="t" r="r" b="b"/>
            <a:pathLst>
              <a:path w="1762540" h="994643">
                <a:moveTo>
                  <a:pt x="0" y="0"/>
                </a:moveTo>
                <a:lnTo>
                  <a:pt x="1762539" y="0"/>
                </a:lnTo>
                <a:lnTo>
                  <a:pt x="1762539" y="994643"/>
                </a:lnTo>
                <a:lnTo>
                  <a:pt x="0" y="99464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80000"/>
            </a:blip>
            <a:stretch>
              <a:fillRect l="-4213" r="-4213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4248983" y="8287434"/>
            <a:ext cx="1762540" cy="994643"/>
          </a:xfrm>
          <a:custGeom>
            <a:avLst/>
            <a:gdLst/>
            <a:ahLst/>
            <a:cxnLst/>
            <a:rect l="l" t="t" r="r" b="b"/>
            <a:pathLst>
              <a:path w="1762540" h="994643">
                <a:moveTo>
                  <a:pt x="0" y="0"/>
                </a:moveTo>
                <a:lnTo>
                  <a:pt x="1762539" y="0"/>
                </a:lnTo>
                <a:lnTo>
                  <a:pt x="1762539" y="994642"/>
                </a:lnTo>
                <a:lnTo>
                  <a:pt x="0" y="99464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80000"/>
            </a:blip>
            <a:stretch>
              <a:fillRect l="-4213" r="-4213"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3870802" y="1552668"/>
            <a:ext cx="10746135" cy="6629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60"/>
              </a:lnSpc>
            </a:pPr>
            <a:r>
              <a:rPr lang="en-US" sz="3900">
                <a:solidFill>
                  <a:srgbClr val="B6242A"/>
                </a:solidFill>
                <a:latin typeface="Poppins Bold"/>
                <a:ea typeface="Poppins Bold"/>
                <a:cs typeface="Poppins Bold"/>
                <a:sym typeface="Poppins Bold"/>
              </a:rPr>
              <a:t>Impactul regional al proiectelor (criterii)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222923" y="3053807"/>
            <a:ext cx="3828531" cy="6367482"/>
            <a:chOff x="0" y="0"/>
            <a:chExt cx="5104707" cy="8489976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0"/>
              <a:ext cx="5104707" cy="1751019"/>
              <a:chOff x="0" y="0"/>
              <a:chExt cx="1008337" cy="34588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1008337" cy="345880"/>
              </a:xfrm>
              <a:custGeom>
                <a:avLst/>
                <a:gdLst/>
                <a:ahLst/>
                <a:cxnLst/>
                <a:rect l="l" t="t" r="r" b="b"/>
                <a:pathLst>
                  <a:path w="1008337" h="345880">
                    <a:moveTo>
                      <a:pt x="103130" y="0"/>
                    </a:moveTo>
                    <a:lnTo>
                      <a:pt x="905207" y="0"/>
                    </a:lnTo>
                    <a:cubicBezTo>
                      <a:pt x="962164" y="0"/>
                      <a:pt x="1008337" y="46173"/>
                      <a:pt x="1008337" y="103130"/>
                    </a:cubicBezTo>
                    <a:lnTo>
                      <a:pt x="1008337" y="242750"/>
                    </a:lnTo>
                    <a:cubicBezTo>
                      <a:pt x="1008337" y="270102"/>
                      <a:pt x="997472" y="296333"/>
                      <a:pt x="978131" y="315674"/>
                    </a:cubicBezTo>
                    <a:cubicBezTo>
                      <a:pt x="958790" y="335015"/>
                      <a:pt x="932559" y="345880"/>
                      <a:pt x="905207" y="345880"/>
                    </a:cubicBezTo>
                    <a:lnTo>
                      <a:pt x="103130" y="345880"/>
                    </a:lnTo>
                    <a:cubicBezTo>
                      <a:pt x="75779" y="345880"/>
                      <a:pt x="49547" y="335015"/>
                      <a:pt x="30206" y="315674"/>
                    </a:cubicBezTo>
                    <a:cubicBezTo>
                      <a:pt x="10865" y="296333"/>
                      <a:pt x="0" y="270102"/>
                      <a:pt x="0" y="242750"/>
                    </a:cubicBezTo>
                    <a:lnTo>
                      <a:pt x="0" y="103130"/>
                    </a:lnTo>
                    <a:cubicBezTo>
                      <a:pt x="0" y="75779"/>
                      <a:pt x="10865" y="49547"/>
                      <a:pt x="30206" y="30206"/>
                    </a:cubicBezTo>
                    <a:cubicBezTo>
                      <a:pt x="49547" y="10865"/>
                      <a:pt x="75779" y="0"/>
                      <a:pt x="103130" y="0"/>
                    </a:cubicBezTo>
                    <a:close/>
                  </a:path>
                </a:pathLst>
              </a:custGeom>
              <a:solidFill>
                <a:srgbClr val="D9D9D9">
                  <a:alpha val="64706"/>
                </a:srgbClr>
              </a:solidFill>
            </p:spPr>
          </p:sp>
          <p:sp>
            <p:nvSpPr>
              <p:cNvPr id="12" name="TextBox 12"/>
              <p:cNvSpPr txBox="1"/>
              <p:nvPr/>
            </p:nvSpPr>
            <p:spPr>
              <a:xfrm>
                <a:off x="0" y="-38100"/>
                <a:ext cx="1008337" cy="3839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17"/>
                  </a:lnSpc>
                </a:pPr>
                <a:endParaRPr/>
              </a:p>
            </p:txBody>
          </p:sp>
        </p:grpSp>
        <p:grpSp>
          <p:nvGrpSpPr>
            <p:cNvPr id="13" name="Group 13"/>
            <p:cNvGrpSpPr/>
            <p:nvPr/>
          </p:nvGrpSpPr>
          <p:grpSpPr>
            <a:xfrm>
              <a:off x="0" y="2246319"/>
              <a:ext cx="5104707" cy="1751019"/>
              <a:chOff x="0" y="0"/>
              <a:chExt cx="1008337" cy="34588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1008337" cy="345880"/>
              </a:xfrm>
              <a:custGeom>
                <a:avLst/>
                <a:gdLst/>
                <a:ahLst/>
                <a:cxnLst/>
                <a:rect l="l" t="t" r="r" b="b"/>
                <a:pathLst>
                  <a:path w="1008337" h="345880">
                    <a:moveTo>
                      <a:pt x="103130" y="0"/>
                    </a:moveTo>
                    <a:lnTo>
                      <a:pt x="905207" y="0"/>
                    </a:lnTo>
                    <a:cubicBezTo>
                      <a:pt x="962164" y="0"/>
                      <a:pt x="1008337" y="46173"/>
                      <a:pt x="1008337" y="103130"/>
                    </a:cubicBezTo>
                    <a:lnTo>
                      <a:pt x="1008337" y="242750"/>
                    </a:lnTo>
                    <a:cubicBezTo>
                      <a:pt x="1008337" y="270102"/>
                      <a:pt x="997472" y="296333"/>
                      <a:pt x="978131" y="315674"/>
                    </a:cubicBezTo>
                    <a:cubicBezTo>
                      <a:pt x="958790" y="335015"/>
                      <a:pt x="932559" y="345880"/>
                      <a:pt x="905207" y="345880"/>
                    </a:cubicBezTo>
                    <a:lnTo>
                      <a:pt x="103130" y="345880"/>
                    </a:lnTo>
                    <a:cubicBezTo>
                      <a:pt x="75779" y="345880"/>
                      <a:pt x="49547" y="335015"/>
                      <a:pt x="30206" y="315674"/>
                    </a:cubicBezTo>
                    <a:cubicBezTo>
                      <a:pt x="10865" y="296333"/>
                      <a:pt x="0" y="270102"/>
                      <a:pt x="0" y="242750"/>
                    </a:cubicBezTo>
                    <a:lnTo>
                      <a:pt x="0" y="103130"/>
                    </a:lnTo>
                    <a:cubicBezTo>
                      <a:pt x="0" y="75779"/>
                      <a:pt x="10865" y="49547"/>
                      <a:pt x="30206" y="30206"/>
                    </a:cubicBezTo>
                    <a:cubicBezTo>
                      <a:pt x="49547" y="10865"/>
                      <a:pt x="75779" y="0"/>
                      <a:pt x="103130" y="0"/>
                    </a:cubicBezTo>
                    <a:close/>
                  </a:path>
                </a:pathLst>
              </a:custGeom>
              <a:solidFill>
                <a:srgbClr val="D9D9D9">
                  <a:alpha val="64706"/>
                </a:srgbClr>
              </a:solidFill>
            </p:spPr>
          </p:sp>
          <p:sp>
            <p:nvSpPr>
              <p:cNvPr id="15" name="TextBox 15"/>
              <p:cNvSpPr txBox="1"/>
              <p:nvPr/>
            </p:nvSpPr>
            <p:spPr>
              <a:xfrm>
                <a:off x="0" y="-38100"/>
                <a:ext cx="1008337" cy="3839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17"/>
                  </a:lnSpc>
                </a:pPr>
                <a:endParaRPr/>
              </a:p>
            </p:txBody>
          </p:sp>
        </p:grpSp>
        <p:grpSp>
          <p:nvGrpSpPr>
            <p:cNvPr id="16" name="Group 16"/>
            <p:cNvGrpSpPr/>
            <p:nvPr/>
          </p:nvGrpSpPr>
          <p:grpSpPr>
            <a:xfrm>
              <a:off x="0" y="4492638"/>
              <a:ext cx="5104707" cy="1751019"/>
              <a:chOff x="0" y="0"/>
              <a:chExt cx="1008337" cy="345880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1008337" cy="345880"/>
              </a:xfrm>
              <a:custGeom>
                <a:avLst/>
                <a:gdLst/>
                <a:ahLst/>
                <a:cxnLst/>
                <a:rect l="l" t="t" r="r" b="b"/>
                <a:pathLst>
                  <a:path w="1008337" h="345880">
                    <a:moveTo>
                      <a:pt x="103130" y="0"/>
                    </a:moveTo>
                    <a:lnTo>
                      <a:pt x="905207" y="0"/>
                    </a:lnTo>
                    <a:cubicBezTo>
                      <a:pt x="962164" y="0"/>
                      <a:pt x="1008337" y="46173"/>
                      <a:pt x="1008337" y="103130"/>
                    </a:cubicBezTo>
                    <a:lnTo>
                      <a:pt x="1008337" y="242750"/>
                    </a:lnTo>
                    <a:cubicBezTo>
                      <a:pt x="1008337" y="270102"/>
                      <a:pt x="997472" y="296333"/>
                      <a:pt x="978131" y="315674"/>
                    </a:cubicBezTo>
                    <a:cubicBezTo>
                      <a:pt x="958790" y="335015"/>
                      <a:pt x="932559" y="345880"/>
                      <a:pt x="905207" y="345880"/>
                    </a:cubicBezTo>
                    <a:lnTo>
                      <a:pt x="103130" y="345880"/>
                    </a:lnTo>
                    <a:cubicBezTo>
                      <a:pt x="75779" y="345880"/>
                      <a:pt x="49547" y="335015"/>
                      <a:pt x="30206" y="315674"/>
                    </a:cubicBezTo>
                    <a:cubicBezTo>
                      <a:pt x="10865" y="296333"/>
                      <a:pt x="0" y="270102"/>
                      <a:pt x="0" y="242750"/>
                    </a:cubicBezTo>
                    <a:lnTo>
                      <a:pt x="0" y="103130"/>
                    </a:lnTo>
                    <a:cubicBezTo>
                      <a:pt x="0" y="75779"/>
                      <a:pt x="10865" y="49547"/>
                      <a:pt x="30206" y="30206"/>
                    </a:cubicBezTo>
                    <a:cubicBezTo>
                      <a:pt x="49547" y="10865"/>
                      <a:pt x="75779" y="0"/>
                      <a:pt x="103130" y="0"/>
                    </a:cubicBezTo>
                    <a:close/>
                  </a:path>
                </a:pathLst>
              </a:custGeom>
              <a:solidFill>
                <a:srgbClr val="D9D9D9">
                  <a:alpha val="64706"/>
                </a:srgbClr>
              </a:solidFill>
            </p:spPr>
          </p:sp>
          <p:sp>
            <p:nvSpPr>
              <p:cNvPr id="18" name="TextBox 18"/>
              <p:cNvSpPr txBox="1"/>
              <p:nvPr/>
            </p:nvSpPr>
            <p:spPr>
              <a:xfrm>
                <a:off x="0" y="-38100"/>
                <a:ext cx="1008337" cy="3839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17"/>
                  </a:lnSpc>
                </a:pPr>
                <a:endParaRPr/>
              </a:p>
            </p:txBody>
          </p:sp>
        </p:grpSp>
        <p:grpSp>
          <p:nvGrpSpPr>
            <p:cNvPr id="19" name="Group 19"/>
            <p:cNvGrpSpPr/>
            <p:nvPr/>
          </p:nvGrpSpPr>
          <p:grpSpPr>
            <a:xfrm>
              <a:off x="0" y="6738957"/>
              <a:ext cx="5104707" cy="1751019"/>
              <a:chOff x="0" y="0"/>
              <a:chExt cx="1008337" cy="345880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1008337" cy="345880"/>
              </a:xfrm>
              <a:custGeom>
                <a:avLst/>
                <a:gdLst/>
                <a:ahLst/>
                <a:cxnLst/>
                <a:rect l="l" t="t" r="r" b="b"/>
                <a:pathLst>
                  <a:path w="1008337" h="345880">
                    <a:moveTo>
                      <a:pt x="103130" y="0"/>
                    </a:moveTo>
                    <a:lnTo>
                      <a:pt x="905207" y="0"/>
                    </a:lnTo>
                    <a:cubicBezTo>
                      <a:pt x="962164" y="0"/>
                      <a:pt x="1008337" y="46173"/>
                      <a:pt x="1008337" y="103130"/>
                    </a:cubicBezTo>
                    <a:lnTo>
                      <a:pt x="1008337" y="242750"/>
                    </a:lnTo>
                    <a:cubicBezTo>
                      <a:pt x="1008337" y="270102"/>
                      <a:pt x="997472" y="296333"/>
                      <a:pt x="978131" y="315674"/>
                    </a:cubicBezTo>
                    <a:cubicBezTo>
                      <a:pt x="958790" y="335015"/>
                      <a:pt x="932559" y="345880"/>
                      <a:pt x="905207" y="345880"/>
                    </a:cubicBezTo>
                    <a:lnTo>
                      <a:pt x="103130" y="345880"/>
                    </a:lnTo>
                    <a:cubicBezTo>
                      <a:pt x="75779" y="345880"/>
                      <a:pt x="49547" y="335015"/>
                      <a:pt x="30206" y="315674"/>
                    </a:cubicBezTo>
                    <a:cubicBezTo>
                      <a:pt x="10865" y="296333"/>
                      <a:pt x="0" y="270102"/>
                      <a:pt x="0" y="242750"/>
                    </a:cubicBezTo>
                    <a:lnTo>
                      <a:pt x="0" y="103130"/>
                    </a:lnTo>
                    <a:cubicBezTo>
                      <a:pt x="0" y="75779"/>
                      <a:pt x="10865" y="49547"/>
                      <a:pt x="30206" y="30206"/>
                    </a:cubicBezTo>
                    <a:cubicBezTo>
                      <a:pt x="49547" y="10865"/>
                      <a:pt x="75779" y="0"/>
                      <a:pt x="103130" y="0"/>
                    </a:cubicBezTo>
                    <a:close/>
                  </a:path>
                </a:pathLst>
              </a:custGeom>
              <a:solidFill>
                <a:srgbClr val="D9D9D9">
                  <a:alpha val="64706"/>
                </a:srgbClr>
              </a:solidFill>
            </p:spPr>
          </p:sp>
          <p:sp>
            <p:nvSpPr>
              <p:cNvPr id="21" name="TextBox 21"/>
              <p:cNvSpPr txBox="1"/>
              <p:nvPr/>
            </p:nvSpPr>
            <p:spPr>
              <a:xfrm>
                <a:off x="0" y="-38100"/>
                <a:ext cx="1008337" cy="3839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17"/>
                  </a:lnSpc>
                </a:pPr>
                <a:endParaRPr/>
              </a:p>
            </p:txBody>
          </p:sp>
        </p:grpSp>
      </p:grpSp>
      <p:grpSp>
        <p:nvGrpSpPr>
          <p:cNvPr id="22" name="Group 22"/>
          <p:cNvGrpSpPr/>
          <p:nvPr/>
        </p:nvGrpSpPr>
        <p:grpSpPr>
          <a:xfrm>
            <a:off x="6363947" y="3044282"/>
            <a:ext cx="3669021" cy="1313264"/>
            <a:chOff x="0" y="0"/>
            <a:chExt cx="966327" cy="34588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966327" cy="345880"/>
            </a:xfrm>
            <a:custGeom>
              <a:avLst/>
              <a:gdLst/>
              <a:ahLst/>
              <a:cxnLst/>
              <a:rect l="l" t="t" r="r" b="b"/>
              <a:pathLst>
                <a:path w="966327" h="345880">
                  <a:moveTo>
                    <a:pt x="107614" y="0"/>
                  </a:moveTo>
                  <a:lnTo>
                    <a:pt x="858713" y="0"/>
                  </a:lnTo>
                  <a:cubicBezTo>
                    <a:pt x="918146" y="0"/>
                    <a:pt x="966327" y="48180"/>
                    <a:pt x="966327" y="107614"/>
                  </a:cubicBezTo>
                  <a:lnTo>
                    <a:pt x="966327" y="238266"/>
                  </a:lnTo>
                  <a:cubicBezTo>
                    <a:pt x="966327" y="297700"/>
                    <a:pt x="918146" y="345880"/>
                    <a:pt x="858713" y="345880"/>
                  </a:cubicBezTo>
                  <a:lnTo>
                    <a:pt x="107614" y="345880"/>
                  </a:lnTo>
                  <a:cubicBezTo>
                    <a:pt x="48180" y="345880"/>
                    <a:pt x="0" y="297700"/>
                    <a:pt x="0" y="238266"/>
                  </a:cubicBezTo>
                  <a:lnTo>
                    <a:pt x="0" y="107614"/>
                  </a:lnTo>
                  <a:cubicBezTo>
                    <a:pt x="0" y="48180"/>
                    <a:pt x="48180" y="0"/>
                    <a:pt x="107614" y="0"/>
                  </a:cubicBezTo>
                  <a:close/>
                </a:path>
              </a:pathLst>
            </a:custGeom>
            <a:solidFill>
              <a:srgbClr val="D9D9D9">
                <a:alpha val="64706"/>
              </a:srgbClr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0" y="-38100"/>
              <a:ext cx="966327" cy="3839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17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6363947" y="4729021"/>
            <a:ext cx="3669021" cy="1313264"/>
            <a:chOff x="0" y="0"/>
            <a:chExt cx="966327" cy="34588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966327" cy="345880"/>
            </a:xfrm>
            <a:custGeom>
              <a:avLst/>
              <a:gdLst/>
              <a:ahLst/>
              <a:cxnLst/>
              <a:rect l="l" t="t" r="r" b="b"/>
              <a:pathLst>
                <a:path w="966327" h="345880">
                  <a:moveTo>
                    <a:pt x="107614" y="0"/>
                  </a:moveTo>
                  <a:lnTo>
                    <a:pt x="858713" y="0"/>
                  </a:lnTo>
                  <a:cubicBezTo>
                    <a:pt x="918146" y="0"/>
                    <a:pt x="966327" y="48180"/>
                    <a:pt x="966327" y="107614"/>
                  </a:cubicBezTo>
                  <a:lnTo>
                    <a:pt x="966327" y="238266"/>
                  </a:lnTo>
                  <a:cubicBezTo>
                    <a:pt x="966327" y="297700"/>
                    <a:pt x="918146" y="345880"/>
                    <a:pt x="858713" y="345880"/>
                  </a:cubicBezTo>
                  <a:lnTo>
                    <a:pt x="107614" y="345880"/>
                  </a:lnTo>
                  <a:cubicBezTo>
                    <a:pt x="48180" y="345880"/>
                    <a:pt x="0" y="297700"/>
                    <a:pt x="0" y="238266"/>
                  </a:cubicBezTo>
                  <a:lnTo>
                    <a:pt x="0" y="107614"/>
                  </a:lnTo>
                  <a:cubicBezTo>
                    <a:pt x="0" y="48180"/>
                    <a:pt x="48180" y="0"/>
                    <a:pt x="107614" y="0"/>
                  </a:cubicBezTo>
                  <a:close/>
                </a:path>
              </a:pathLst>
            </a:custGeom>
            <a:solidFill>
              <a:srgbClr val="D9D9D9">
                <a:alpha val="64706"/>
              </a:srgbClr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0" y="-38100"/>
              <a:ext cx="966327" cy="3839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17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6363947" y="6413761"/>
            <a:ext cx="5759843" cy="1313264"/>
            <a:chOff x="0" y="0"/>
            <a:chExt cx="1516996" cy="345880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1516996" cy="345880"/>
            </a:xfrm>
            <a:custGeom>
              <a:avLst/>
              <a:gdLst/>
              <a:ahLst/>
              <a:cxnLst/>
              <a:rect l="l" t="t" r="r" b="b"/>
              <a:pathLst>
                <a:path w="1516996" h="345880">
                  <a:moveTo>
                    <a:pt x="68550" y="0"/>
                  </a:moveTo>
                  <a:lnTo>
                    <a:pt x="1448446" y="0"/>
                  </a:lnTo>
                  <a:cubicBezTo>
                    <a:pt x="1466626" y="0"/>
                    <a:pt x="1484062" y="7222"/>
                    <a:pt x="1496918" y="20078"/>
                  </a:cubicBezTo>
                  <a:cubicBezTo>
                    <a:pt x="1509773" y="32934"/>
                    <a:pt x="1516996" y="50369"/>
                    <a:pt x="1516996" y="68550"/>
                  </a:cubicBezTo>
                  <a:lnTo>
                    <a:pt x="1516996" y="277330"/>
                  </a:lnTo>
                  <a:cubicBezTo>
                    <a:pt x="1516996" y="295511"/>
                    <a:pt x="1509773" y="312947"/>
                    <a:pt x="1496918" y="325802"/>
                  </a:cubicBezTo>
                  <a:cubicBezTo>
                    <a:pt x="1484062" y="338658"/>
                    <a:pt x="1466626" y="345880"/>
                    <a:pt x="1448446" y="345880"/>
                  </a:cubicBezTo>
                  <a:lnTo>
                    <a:pt x="68550" y="345880"/>
                  </a:lnTo>
                  <a:cubicBezTo>
                    <a:pt x="50369" y="345880"/>
                    <a:pt x="32934" y="338658"/>
                    <a:pt x="20078" y="325802"/>
                  </a:cubicBezTo>
                  <a:cubicBezTo>
                    <a:pt x="7222" y="312947"/>
                    <a:pt x="0" y="295511"/>
                    <a:pt x="0" y="277330"/>
                  </a:cubicBezTo>
                  <a:lnTo>
                    <a:pt x="0" y="68550"/>
                  </a:lnTo>
                  <a:cubicBezTo>
                    <a:pt x="0" y="50369"/>
                    <a:pt x="7222" y="32934"/>
                    <a:pt x="20078" y="20078"/>
                  </a:cubicBezTo>
                  <a:cubicBezTo>
                    <a:pt x="32934" y="7222"/>
                    <a:pt x="50369" y="0"/>
                    <a:pt x="68550" y="0"/>
                  </a:cubicBezTo>
                  <a:close/>
                </a:path>
              </a:pathLst>
            </a:custGeom>
            <a:solidFill>
              <a:srgbClr val="D9D9D9">
                <a:alpha val="64706"/>
              </a:srgbClr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0" y="-38100"/>
              <a:ext cx="1516996" cy="3839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17"/>
                </a:lnSpc>
              </a:pPr>
              <a:endParaRPr/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6363947" y="8098500"/>
            <a:ext cx="11539600" cy="1313264"/>
            <a:chOff x="0" y="0"/>
            <a:chExt cx="3039236" cy="345880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3039236" cy="345880"/>
            </a:xfrm>
            <a:custGeom>
              <a:avLst/>
              <a:gdLst/>
              <a:ahLst/>
              <a:cxnLst/>
              <a:rect l="l" t="t" r="r" b="b"/>
              <a:pathLst>
                <a:path w="3039236" h="345880">
                  <a:moveTo>
                    <a:pt x="34216" y="0"/>
                  </a:moveTo>
                  <a:lnTo>
                    <a:pt x="3005020" y="0"/>
                  </a:lnTo>
                  <a:cubicBezTo>
                    <a:pt x="3023917" y="0"/>
                    <a:pt x="3039236" y="15319"/>
                    <a:pt x="3039236" y="34216"/>
                  </a:cubicBezTo>
                  <a:lnTo>
                    <a:pt x="3039236" y="311664"/>
                  </a:lnTo>
                  <a:cubicBezTo>
                    <a:pt x="3039236" y="330561"/>
                    <a:pt x="3023917" y="345880"/>
                    <a:pt x="3005020" y="345880"/>
                  </a:cubicBezTo>
                  <a:lnTo>
                    <a:pt x="34216" y="345880"/>
                  </a:lnTo>
                  <a:cubicBezTo>
                    <a:pt x="15319" y="345880"/>
                    <a:pt x="0" y="330561"/>
                    <a:pt x="0" y="311664"/>
                  </a:cubicBezTo>
                  <a:lnTo>
                    <a:pt x="0" y="34216"/>
                  </a:lnTo>
                  <a:cubicBezTo>
                    <a:pt x="0" y="15319"/>
                    <a:pt x="15319" y="0"/>
                    <a:pt x="34216" y="0"/>
                  </a:cubicBezTo>
                  <a:close/>
                </a:path>
              </a:pathLst>
            </a:custGeom>
            <a:solidFill>
              <a:srgbClr val="D9D9D9">
                <a:alpha val="64706"/>
              </a:srgbClr>
            </a:solidFill>
          </p:spPr>
        </p:sp>
        <p:sp>
          <p:nvSpPr>
            <p:cNvPr id="33" name="TextBox 33"/>
            <p:cNvSpPr txBox="1"/>
            <p:nvPr/>
          </p:nvSpPr>
          <p:spPr>
            <a:xfrm>
              <a:off x="0" y="-38100"/>
              <a:ext cx="3039236" cy="3839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17"/>
                </a:lnSpc>
              </a:pPr>
              <a:endParaRPr/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10289280" y="3076661"/>
            <a:ext cx="3669021" cy="1313264"/>
            <a:chOff x="0" y="0"/>
            <a:chExt cx="966327" cy="345880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966327" cy="345880"/>
            </a:xfrm>
            <a:custGeom>
              <a:avLst/>
              <a:gdLst/>
              <a:ahLst/>
              <a:cxnLst/>
              <a:rect l="l" t="t" r="r" b="b"/>
              <a:pathLst>
                <a:path w="966327" h="345880">
                  <a:moveTo>
                    <a:pt x="107614" y="0"/>
                  </a:moveTo>
                  <a:lnTo>
                    <a:pt x="858713" y="0"/>
                  </a:lnTo>
                  <a:cubicBezTo>
                    <a:pt x="918146" y="0"/>
                    <a:pt x="966327" y="48180"/>
                    <a:pt x="966327" y="107614"/>
                  </a:cubicBezTo>
                  <a:lnTo>
                    <a:pt x="966327" y="238266"/>
                  </a:lnTo>
                  <a:cubicBezTo>
                    <a:pt x="966327" y="297700"/>
                    <a:pt x="918146" y="345880"/>
                    <a:pt x="858713" y="345880"/>
                  </a:cubicBezTo>
                  <a:lnTo>
                    <a:pt x="107614" y="345880"/>
                  </a:lnTo>
                  <a:cubicBezTo>
                    <a:pt x="48180" y="345880"/>
                    <a:pt x="0" y="297700"/>
                    <a:pt x="0" y="238266"/>
                  </a:cubicBezTo>
                  <a:lnTo>
                    <a:pt x="0" y="107614"/>
                  </a:lnTo>
                  <a:cubicBezTo>
                    <a:pt x="0" y="48180"/>
                    <a:pt x="48180" y="0"/>
                    <a:pt x="107614" y="0"/>
                  </a:cubicBezTo>
                  <a:close/>
                </a:path>
              </a:pathLst>
            </a:custGeom>
            <a:solidFill>
              <a:srgbClr val="D9D9D9">
                <a:alpha val="64706"/>
              </a:srgbClr>
            </a:solidFill>
          </p:spPr>
        </p:sp>
        <p:sp>
          <p:nvSpPr>
            <p:cNvPr id="36" name="TextBox 36"/>
            <p:cNvSpPr txBox="1"/>
            <p:nvPr/>
          </p:nvSpPr>
          <p:spPr>
            <a:xfrm>
              <a:off x="0" y="-38100"/>
              <a:ext cx="966327" cy="3839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17"/>
                </a:lnSpc>
              </a:pPr>
              <a:endParaRPr/>
            </a:p>
          </p:txBody>
        </p:sp>
      </p:grpSp>
      <p:grpSp>
        <p:nvGrpSpPr>
          <p:cNvPr id="37" name="Group 37"/>
          <p:cNvGrpSpPr/>
          <p:nvPr/>
        </p:nvGrpSpPr>
        <p:grpSpPr>
          <a:xfrm>
            <a:off x="10289280" y="4761400"/>
            <a:ext cx="3669021" cy="1313264"/>
            <a:chOff x="0" y="0"/>
            <a:chExt cx="966327" cy="345880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966327" cy="345880"/>
            </a:xfrm>
            <a:custGeom>
              <a:avLst/>
              <a:gdLst/>
              <a:ahLst/>
              <a:cxnLst/>
              <a:rect l="l" t="t" r="r" b="b"/>
              <a:pathLst>
                <a:path w="966327" h="345880">
                  <a:moveTo>
                    <a:pt x="107614" y="0"/>
                  </a:moveTo>
                  <a:lnTo>
                    <a:pt x="858713" y="0"/>
                  </a:lnTo>
                  <a:cubicBezTo>
                    <a:pt x="918146" y="0"/>
                    <a:pt x="966327" y="48180"/>
                    <a:pt x="966327" y="107614"/>
                  </a:cubicBezTo>
                  <a:lnTo>
                    <a:pt x="966327" y="238266"/>
                  </a:lnTo>
                  <a:cubicBezTo>
                    <a:pt x="966327" y="297700"/>
                    <a:pt x="918146" y="345880"/>
                    <a:pt x="858713" y="345880"/>
                  </a:cubicBezTo>
                  <a:lnTo>
                    <a:pt x="107614" y="345880"/>
                  </a:lnTo>
                  <a:cubicBezTo>
                    <a:pt x="48180" y="345880"/>
                    <a:pt x="0" y="297700"/>
                    <a:pt x="0" y="238266"/>
                  </a:cubicBezTo>
                  <a:lnTo>
                    <a:pt x="0" y="107614"/>
                  </a:lnTo>
                  <a:cubicBezTo>
                    <a:pt x="0" y="48180"/>
                    <a:pt x="48180" y="0"/>
                    <a:pt x="107614" y="0"/>
                  </a:cubicBezTo>
                  <a:close/>
                </a:path>
              </a:pathLst>
            </a:custGeom>
            <a:solidFill>
              <a:srgbClr val="D9D9D9">
                <a:alpha val="64706"/>
              </a:srgbClr>
            </a:solidFill>
          </p:spPr>
        </p:sp>
        <p:sp>
          <p:nvSpPr>
            <p:cNvPr id="39" name="TextBox 39"/>
            <p:cNvSpPr txBox="1"/>
            <p:nvPr/>
          </p:nvSpPr>
          <p:spPr>
            <a:xfrm>
              <a:off x="0" y="-38100"/>
              <a:ext cx="966327" cy="3839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17"/>
                </a:lnSpc>
              </a:pPr>
              <a:endParaRPr/>
            </a:p>
          </p:txBody>
        </p:sp>
      </p:grpSp>
      <p:grpSp>
        <p:nvGrpSpPr>
          <p:cNvPr id="40" name="Group 40"/>
          <p:cNvGrpSpPr/>
          <p:nvPr/>
        </p:nvGrpSpPr>
        <p:grpSpPr>
          <a:xfrm>
            <a:off x="14234526" y="3076661"/>
            <a:ext cx="3669021" cy="1313264"/>
            <a:chOff x="0" y="0"/>
            <a:chExt cx="966327" cy="345880"/>
          </a:xfrm>
        </p:grpSpPr>
        <p:sp>
          <p:nvSpPr>
            <p:cNvPr id="41" name="Freeform 41"/>
            <p:cNvSpPr/>
            <p:nvPr/>
          </p:nvSpPr>
          <p:spPr>
            <a:xfrm>
              <a:off x="0" y="0"/>
              <a:ext cx="966327" cy="345880"/>
            </a:xfrm>
            <a:custGeom>
              <a:avLst/>
              <a:gdLst/>
              <a:ahLst/>
              <a:cxnLst/>
              <a:rect l="l" t="t" r="r" b="b"/>
              <a:pathLst>
                <a:path w="966327" h="345880">
                  <a:moveTo>
                    <a:pt x="107614" y="0"/>
                  </a:moveTo>
                  <a:lnTo>
                    <a:pt x="858713" y="0"/>
                  </a:lnTo>
                  <a:cubicBezTo>
                    <a:pt x="918146" y="0"/>
                    <a:pt x="966327" y="48180"/>
                    <a:pt x="966327" y="107614"/>
                  </a:cubicBezTo>
                  <a:lnTo>
                    <a:pt x="966327" y="238266"/>
                  </a:lnTo>
                  <a:cubicBezTo>
                    <a:pt x="966327" y="297700"/>
                    <a:pt x="918146" y="345880"/>
                    <a:pt x="858713" y="345880"/>
                  </a:cubicBezTo>
                  <a:lnTo>
                    <a:pt x="107614" y="345880"/>
                  </a:lnTo>
                  <a:cubicBezTo>
                    <a:pt x="48180" y="345880"/>
                    <a:pt x="0" y="297700"/>
                    <a:pt x="0" y="238266"/>
                  </a:cubicBezTo>
                  <a:lnTo>
                    <a:pt x="0" y="107614"/>
                  </a:lnTo>
                  <a:cubicBezTo>
                    <a:pt x="0" y="48180"/>
                    <a:pt x="48180" y="0"/>
                    <a:pt x="107614" y="0"/>
                  </a:cubicBezTo>
                  <a:close/>
                </a:path>
              </a:pathLst>
            </a:custGeom>
            <a:solidFill>
              <a:srgbClr val="D9D9D9">
                <a:alpha val="64706"/>
              </a:srgbClr>
            </a:solidFill>
          </p:spPr>
        </p:sp>
        <p:sp>
          <p:nvSpPr>
            <p:cNvPr id="42" name="TextBox 42"/>
            <p:cNvSpPr txBox="1"/>
            <p:nvPr/>
          </p:nvSpPr>
          <p:spPr>
            <a:xfrm>
              <a:off x="0" y="-38100"/>
              <a:ext cx="966327" cy="3839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17"/>
                </a:lnSpc>
              </a:pPr>
              <a:endParaRPr/>
            </a:p>
          </p:txBody>
        </p:sp>
      </p:grpSp>
      <p:grpSp>
        <p:nvGrpSpPr>
          <p:cNvPr id="43" name="Group 43"/>
          <p:cNvGrpSpPr/>
          <p:nvPr/>
        </p:nvGrpSpPr>
        <p:grpSpPr>
          <a:xfrm>
            <a:off x="14234526" y="4761400"/>
            <a:ext cx="3669021" cy="1313264"/>
            <a:chOff x="0" y="0"/>
            <a:chExt cx="966327" cy="345880"/>
          </a:xfrm>
        </p:grpSpPr>
        <p:sp>
          <p:nvSpPr>
            <p:cNvPr id="44" name="Freeform 44"/>
            <p:cNvSpPr/>
            <p:nvPr/>
          </p:nvSpPr>
          <p:spPr>
            <a:xfrm>
              <a:off x="0" y="0"/>
              <a:ext cx="966327" cy="345880"/>
            </a:xfrm>
            <a:custGeom>
              <a:avLst/>
              <a:gdLst/>
              <a:ahLst/>
              <a:cxnLst/>
              <a:rect l="l" t="t" r="r" b="b"/>
              <a:pathLst>
                <a:path w="966327" h="345880">
                  <a:moveTo>
                    <a:pt x="107614" y="0"/>
                  </a:moveTo>
                  <a:lnTo>
                    <a:pt x="858713" y="0"/>
                  </a:lnTo>
                  <a:cubicBezTo>
                    <a:pt x="918146" y="0"/>
                    <a:pt x="966327" y="48180"/>
                    <a:pt x="966327" y="107614"/>
                  </a:cubicBezTo>
                  <a:lnTo>
                    <a:pt x="966327" y="238266"/>
                  </a:lnTo>
                  <a:cubicBezTo>
                    <a:pt x="966327" y="297700"/>
                    <a:pt x="918146" y="345880"/>
                    <a:pt x="858713" y="345880"/>
                  </a:cubicBezTo>
                  <a:lnTo>
                    <a:pt x="107614" y="345880"/>
                  </a:lnTo>
                  <a:cubicBezTo>
                    <a:pt x="48180" y="345880"/>
                    <a:pt x="0" y="297700"/>
                    <a:pt x="0" y="238266"/>
                  </a:cubicBezTo>
                  <a:lnTo>
                    <a:pt x="0" y="107614"/>
                  </a:lnTo>
                  <a:cubicBezTo>
                    <a:pt x="0" y="48180"/>
                    <a:pt x="48180" y="0"/>
                    <a:pt x="107614" y="0"/>
                  </a:cubicBezTo>
                  <a:close/>
                </a:path>
              </a:pathLst>
            </a:custGeom>
            <a:solidFill>
              <a:srgbClr val="D9D9D9">
                <a:alpha val="64706"/>
              </a:srgbClr>
            </a:solidFill>
          </p:spPr>
        </p:sp>
        <p:sp>
          <p:nvSpPr>
            <p:cNvPr id="45" name="TextBox 45"/>
            <p:cNvSpPr txBox="1"/>
            <p:nvPr/>
          </p:nvSpPr>
          <p:spPr>
            <a:xfrm>
              <a:off x="0" y="-38100"/>
              <a:ext cx="966327" cy="3839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17"/>
                </a:lnSpc>
              </a:pPr>
              <a:endParaRPr/>
            </a:p>
          </p:txBody>
        </p:sp>
      </p:grpSp>
      <p:sp>
        <p:nvSpPr>
          <p:cNvPr id="46" name="TextBox 46"/>
          <p:cNvSpPr txBox="1"/>
          <p:nvPr/>
        </p:nvSpPr>
        <p:spPr>
          <a:xfrm>
            <a:off x="-628792" y="3421171"/>
            <a:ext cx="5668564" cy="20904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B6242A"/>
                </a:solidFill>
                <a:latin typeface="Poppins Bold"/>
                <a:ea typeface="Poppins Bold"/>
                <a:cs typeface="Poppins Bold"/>
                <a:sym typeface="Poppins Bold"/>
              </a:rPr>
              <a:t>Măsura 1.1</a:t>
            </a:r>
            <a:r>
              <a:rPr lang="en-US" sz="3399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</a:p>
          <a:p>
            <a:pPr algn="ctr">
              <a:lnSpc>
                <a:spcPts val="3639"/>
              </a:lnSpc>
            </a:pPr>
            <a:endParaRPr lang="en-US" sz="3399">
              <a:solidFill>
                <a:srgbClr val="003F67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ctr">
              <a:lnSpc>
                <a:spcPts val="4199"/>
              </a:lnSpc>
            </a:pPr>
            <a:endParaRPr lang="en-US" sz="3399">
              <a:solidFill>
                <a:srgbClr val="003F67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ctr">
              <a:lnSpc>
                <a:spcPts val="4199"/>
              </a:lnSpc>
            </a:pPr>
            <a:endParaRPr lang="en-US" sz="3399">
              <a:solidFill>
                <a:srgbClr val="003F67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47" name="TextBox 47"/>
          <p:cNvSpPr txBox="1"/>
          <p:nvPr/>
        </p:nvSpPr>
        <p:spPr>
          <a:xfrm>
            <a:off x="-789214" y="5076825"/>
            <a:ext cx="5919467" cy="2090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B6242A"/>
                </a:solidFill>
                <a:latin typeface="Poppins Bold"/>
                <a:ea typeface="Poppins Bold"/>
                <a:cs typeface="Poppins Bold"/>
                <a:sym typeface="Poppins Bold"/>
              </a:rPr>
              <a:t>Măsura 1.3</a:t>
            </a:r>
            <a:r>
              <a:rPr lang="en-US" sz="3399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</a:p>
          <a:p>
            <a:pPr algn="ctr">
              <a:lnSpc>
                <a:spcPts val="3639"/>
              </a:lnSpc>
            </a:pPr>
            <a:endParaRPr lang="en-US" sz="3399">
              <a:solidFill>
                <a:srgbClr val="003F67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ctr">
              <a:lnSpc>
                <a:spcPts val="4199"/>
              </a:lnSpc>
            </a:pPr>
            <a:endParaRPr lang="en-US" sz="3399">
              <a:solidFill>
                <a:srgbClr val="003F67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ctr">
              <a:lnSpc>
                <a:spcPts val="4199"/>
              </a:lnSpc>
            </a:pPr>
            <a:endParaRPr lang="en-US" sz="3399">
              <a:solidFill>
                <a:srgbClr val="003F67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48" name="TextBox 48"/>
          <p:cNvSpPr txBox="1"/>
          <p:nvPr/>
        </p:nvSpPr>
        <p:spPr>
          <a:xfrm>
            <a:off x="-754244" y="6756464"/>
            <a:ext cx="5919467" cy="2072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19"/>
              </a:lnSpc>
            </a:pPr>
            <a:r>
              <a:rPr lang="en-US" sz="3299">
                <a:solidFill>
                  <a:srgbClr val="B6242A"/>
                </a:solidFill>
                <a:latin typeface="Poppins Bold"/>
                <a:ea typeface="Poppins Bold"/>
                <a:cs typeface="Poppins Bold"/>
                <a:sym typeface="Poppins Bold"/>
              </a:rPr>
              <a:t>Măsura 2.3</a:t>
            </a:r>
            <a:r>
              <a:rPr lang="en-US" sz="3299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</a:p>
          <a:p>
            <a:pPr algn="ctr">
              <a:lnSpc>
                <a:spcPts val="3639"/>
              </a:lnSpc>
            </a:pPr>
            <a:endParaRPr lang="en-US" sz="3299">
              <a:solidFill>
                <a:srgbClr val="003F67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ctr">
              <a:lnSpc>
                <a:spcPts val="4199"/>
              </a:lnSpc>
            </a:pPr>
            <a:endParaRPr lang="en-US" sz="3299">
              <a:solidFill>
                <a:srgbClr val="003F67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ctr">
              <a:lnSpc>
                <a:spcPts val="4199"/>
              </a:lnSpc>
            </a:pPr>
            <a:endParaRPr lang="en-US" sz="3299">
              <a:solidFill>
                <a:srgbClr val="003F67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49" name="TextBox 49"/>
          <p:cNvSpPr txBox="1"/>
          <p:nvPr/>
        </p:nvSpPr>
        <p:spPr>
          <a:xfrm>
            <a:off x="-744719" y="8444538"/>
            <a:ext cx="5919467" cy="2072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19"/>
              </a:lnSpc>
            </a:pPr>
            <a:r>
              <a:rPr lang="en-US" sz="3299">
                <a:solidFill>
                  <a:srgbClr val="B6242A"/>
                </a:solidFill>
                <a:latin typeface="Poppins Bold"/>
                <a:ea typeface="Poppins Bold"/>
                <a:cs typeface="Poppins Bold"/>
                <a:sym typeface="Poppins Bold"/>
              </a:rPr>
              <a:t>Măsura 3.1</a:t>
            </a:r>
            <a:r>
              <a:rPr lang="en-US" sz="3299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</a:p>
          <a:p>
            <a:pPr algn="ctr">
              <a:lnSpc>
                <a:spcPts val="3639"/>
              </a:lnSpc>
            </a:pPr>
            <a:endParaRPr lang="en-US" sz="3299">
              <a:solidFill>
                <a:srgbClr val="003F67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ctr">
              <a:lnSpc>
                <a:spcPts val="4199"/>
              </a:lnSpc>
            </a:pPr>
            <a:endParaRPr lang="en-US" sz="3299">
              <a:solidFill>
                <a:srgbClr val="003F67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ctr">
              <a:lnSpc>
                <a:spcPts val="4199"/>
              </a:lnSpc>
            </a:pPr>
            <a:endParaRPr lang="en-US" sz="3299">
              <a:solidFill>
                <a:srgbClr val="003F67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50" name="TextBox 50"/>
          <p:cNvSpPr txBox="1"/>
          <p:nvPr/>
        </p:nvSpPr>
        <p:spPr>
          <a:xfrm>
            <a:off x="6476898" y="3072187"/>
            <a:ext cx="3443120" cy="12440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3"/>
              </a:lnSpc>
            </a:pPr>
            <a:r>
              <a:rPr lang="en-US" sz="2395">
                <a:solidFill>
                  <a:srgbClr val="1F497D"/>
                </a:solidFill>
                <a:latin typeface="Poppins Bold"/>
                <a:ea typeface="Poppins Bold"/>
                <a:cs typeface="Poppins Bold"/>
                <a:sym typeface="Poppins Bold"/>
              </a:rPr>
              <a:t>Serviciile create pot acoperi cel puțin 2 raioane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10442544" y="3091237"/>
            <a:ext cx="3443120" cy="16631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3"/>
              </a:lnSpc>
            </a:pPr>
            <a:r>
              <a:rPr lang="en-US" sz="2395">
                <a:solidFill>
                  <a:srgbClr val="1F497D"/>
                </a:solidFill>
                <a:latin typeface="Poppins Bold"/>
                <a:ea typeface="Poppins Bold"/>
                <a:cs typeface="Poppins Bold"/>
                <a:sym typeface="Poppins Bold"/>
              </a:rPr>
              <a:t>Rata de ocupare cu rezidenți este de cel mult 60%</a:t>
            </a:r>
          </a:p>
          <a:p>
            <a:pPr algn="ctr">
              <a:lnSpc>
                <a:spcPts val="3353"/>
              </a:lnSpc>
            </a:pPr>
            <a:endParaRPr lang="en-US" sz="2395">
              <a:solidFill>
                <a:srgbClr val="1F497D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52" name="TextBox 52"/>
          <p:cNvSpPr txBox="1"/>
          <p:nvPr/>
        </p:nvSpPr>
        <p:spPr>
          <a:xfrm>
            <a:off x="14320251" y="3255010"/>
            <a:ext cx="3443120" cy="8249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3"/>
              </a:lnSpc>
            </a:pPr>
            <a:r>
              <a:rPr lang="en-US" sz="2395">
                <a:solidFill>
                  <a:srgbClr val="1F497D"/>
                </a:solidFill>
                <a:latin typeface="Poppins Bold"/>
                <a:ea typeface="Poppins Bold"/>
                <a:cs typeface="Poppins Bold"/>
                <a:sym typeface="Poppins Bold"/>
              </a:rPr>
              <a:t>Proximitatea cu căile de transport</a:t>
            </a:r>
          </a:p>
        </p:txBody>
      </p:sp>
      <p:sp>
        <p:nvSpPr>
          <p:cNvPr id="53" name="TextBox 53"/>
          <p:cNvSpPr txBox="1"/>
          <p:nvPr/>
        </p:nvSpPr>
        <p:spPr>
          <a:xfrm>
            <a:off x="6476898" y="4772181"/>
            <a:ext cx="3443120" cy="16631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3"/>
              </a:lnSpc>
            </a:pPr>
            <a:r>
              <a:rPr lang="en-US" sz="2395">
                <a:solidFill>
                  <a:srgbClr val="1F497D"/>
                </a:solidFill>
                <a:latin typeface="Poppins Bold"/>
                <a:ea typeface="Poppins Bold"/>
                <a:cs typeface="Poppins Bold"/>
                <a:sym typeface="Poppins Bold"/>
              </a:rPr>
              <a:t>Serviciile create pot acoperi cel puțin 3 raioane</a:t>
            </a:r>
          </a:p>
          <a:p>
            <a:pPr algn="ctr">
              <a:lnSpc>
                <a:spcPts val="3353"/>
              </a:lnSpc>
            </a:pPr>
            <a:endParaRPr lang="en-US" sz="2395">
              <a:solidFill>
                <a:srgbClr val="1F497D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54" name="TextBox 54"/>
          <p:cNvSpPr txBox="1"/>
          <p:nvPr/>
        </p:nvSpPr>
        <p:spPr>
          <a:xfrm>
            <a:off x="10423494" y="4966797"/>
            <a:ext cx="3443120" cy="12440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3"/>
              </a:lnSpc>
            </a:pPr>
            <a:r>
              <a:rPr lang="en-US" sz="2395">
                <a:solidFill>
                  <a:srgbClr val="1F497D"/>
                </a:solidFill>
                <a:latin typeface="Poppins Bold"/>
                <a:ea typeface="Poppins Bold"/>
                <a:cs typeface="Poppins Bold"/>
                <a:sym typeface="Poppins Bold"/>
              </a:rPr>
              <a:t>Proximitatea față de căile de transport</a:t>
            </a:r>
          </a:p>
          <a:p>
            <a:pPr algn="ctr">
              <a:lnSpc>
                <a:spcPts val="3353"/>
              </a:lnSpc>
            </a:pPr>
            <a:endParaRPr lang="en-US" sz="2395">
              <a:solidFill>
                <a:srgbClr val="1F497D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55" name="TextBox 55"/>
          <p:cNvSpPr txBox="1"/>
          <p:nvPr/>
        </p:nvSpPr>
        <p:spPr>
          <a:xfrm>
            <a:off x="14272626" y="4920771"/>
            <a:ext cx="3557420" cy="14707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33"/>
              </a:lnSpc>
            </a:pPr>
            <a:r>
              <a:rPr lang="en-US" sz="2095">
                <a:solidFill>
                  <a:srgbClr val="1F497D"/>
                </a:solidFill>
                <a:latin typeface="Poppins Bold"/>
                <a:ea typeface="Poppins Bold"/>
                <a:cs typeface="Poppins Bold"/>
                <a:sym typeface="Poppins Bold"/>
              </a:rPr>
              <a:t>Obiectivul vizat este sau va fi introdus într-un circuit turistic</a:t>
            </a:r>
          </a:p>
          <a:p>
            <a:pPr algn="ctr">
              <a:lnSpc>
                <a:spcPts val="2933"/>
              </a:lnSpc>
            </a:pPr>
            <a:endParaRPr lang="en-US" sz="2095">
              <a:solidFill>
                <a:srgbClr val="1F497D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56" name="TextBox 56"/>
          <p:cNvSpPr txBox="1"/>
          <p:nvPr/>
        </p:nvSpPr>
        <p:spPr>
          <a:xfrm>
            <a:off x="6476898" y="6601094"/>
            <a:ext cx="5358763" cy="12440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3"/>
              </a:lnSpc>
            </a:pPr>
            <a:r>
              <a:rPr lang="en-US" sz="2395">
                <a:solidFill>
                  <a:srgbClr val="1F497D"/>
                </a:solidFill>
                <a:latin typeface="Poppins Bold"/>
                <a:ea typeface="Poppins Bold"/>
                <a:cs typeface="Poppins Bold"/>
                <a:sym typeface="Poppins Bold"/>
              </a:rPr>
              <a:t>Acțiunile sunt concentrate pe o zonă degradată a orașului</a:t>
            </a:r>
          </a:p>
          <a:p>
            <a:pPr algn="ctr">
              <a:lnSpc>
                <a:spcPts val="3353"/>
              </a:lnSpc>
            </a:pPr>
            <a:endParaRPr lang="en-US" sz="2395">
              <a:solidFill>
                <a:srgbClr val="1F497D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57" name="TextBox 57"/>
          <p:cNvSpPr txBox="1"/>
          <p:nvPr/>
        </p:nvSpPr>
        <p:spPr>
          <a:xfrm>
            <a:off x="7831879" y="8130922"/>
            <a:ext cx="8664451" cy="16631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3"/>
              </a:lnSpc>
            </a:pPr>
            <a:r>
              <a:rPr lang="en-US" sz="2395">
                <a:solidFill>
                  <a:srgbClr val="1F497D"/>
                </a:solidFill>
                <a:latin typeface="Poppins Bold"/>
                <a:ea typeface="Poppins Bold"/>
                <a:cs typeface="Poppins Bold"/>
                <a:sym typeface="Poppins Bold"/>
              </a:rPr>
              <a:t>Serviciile create implică mai multe localități (abordare intercomunitară) și un număr mare de beneficiari.</a:t>
            </a:r>
          </a:p>
          <a:p>
            <a:pPr algn="ctr">
              <a:lnSpc>
                <a:spcPts val="3353"/>
              </a:lnSpc>
            </a:pPr>
            <a:endParaRPr lang="en-US" sz="2395">
              <a:solidFill>
                <a:srgbClr val="1F497D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grpSp>
        <p:nvGrpSpPr>
          <p:cNvPr id="58" name="Group 58"/>
          <p:cNvGrpSpPr/>
          <p:nvPr/>
        </p:nvGrpSpPr>
        <p:grpSpPr>
          <a:xfrm>
            <a:off x="12325282" y="6391544"/>
            <a:ext cx="5578265" cy="1313264"/>
            <a:chOff x="0" y="0"/>
            <a:chExt cx="1469173" cy="345880"/>
          </a:xfrm>
        </p:grpSpPr>
        <p:sp>
          <p:nvSpPr>
            <p:cNvPr id="59" name="Freeform 59"/>
            <p:cNvSpPr/>
            <p:nvPr/>
          </p:nvSpPr>
          <p:spPr>
            <a:xfrm>
              <a:off x="0" y="0"/>
              <a:ext cx="1469173" cy="345880"/>
            </a:xfrm>
            <a:custGeom>
              <a:avLst/>
              <a:gdLst/>
              <a:ahLst/>
              <a:cxnLst/>
              <a:rect l="l" t="t" r="r" b="b"/>
              <a:pathLst>
                <a:path w="1469173" h="345880">
                  <a:moveTo>
                    <a:pt x="70781" y="0"/>
                  </a:moveTo>
                  <a:lnTo>
                    <a:pt x="1398391" y="0"/>
                  </a:lnTo>
                  <a:cubicBezTo>
                    <a:pt x="1417164" y="0"/>
                    <a:pt x="1435167" y="7457"/>
                    <a:pt x="1448441" y="20731"/>
                  </a:cubicBezTo>
                  <a:cubicBezTo>
                    <a:pt x="1461716" y="34006"/>
                    <a:pt x="1469173" y="52009"/>
                    <a:pt x="1469173" y="70781"/>
                  </a:cubicBezTo>
                  <a:lnTo>
                    <a:pt x="1469173" y="275099"/>
                  </a:lnTo>
                  <a:cubicBezTo>
                    <a:pt x="1469173" y="314190"/>
                    <a:pt x="1437483" y="345880"/>
                    <a:pt x="1398391" y="345880"/>
                  </a:cubicBezTo>
                  <a:lnTo>
                    <a:pt x="70781" y="345880"/>
                  </a:lnTo>
                  <a:cubicBezTo>
                    <a:pt x="31690" y="345880"/>
                    <a:pt x="0" y="314190"/>
                    <a:pt x="0" y="275099"/>
                  </a:cubicBezTo>
                  <a:lnTo>
                    <a:pt x="0" y="70781"/>
                  </a:lnTo>
                  <a:cubicBezTo>
                    <a:pt x="0" y="31690"/>
                    <a:pt x="31690" y="0"/>
                    <a:pt x="70781" y="0"/>
                  </a:cubicBezTo>
                  <a:close/>
                </a:path>
              </a:pathLst>
            </a:custGeom>
            <a:solidFill>
              <a:srgbClr val="D9D9D9">
                <a:alpha val="64706"/>
              </a:srgbClr>
            </a:solidFill>
          </p:spPr>
        </p:sp>
        <p:sp>
          <p:nvSpPr>
            <p:cNvPr id="60" name="TextBox 60"/>
            <p:cNvSpPr txBox="1"/>
            <p:nvPr/>
          </p:nvSpPr>
          <p:spPr>
            <a:xfrm>
              <a:off x="0" y="-38100"/>
              <a:ext cx="1469173" cy="3839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17"/>
                </a:lnSpc>
              </a:pPr>
              <a:endParaRPr/>
            </a:p>
          </p:txBody>
        </p:sp>
      </p:grpSp>
      <p:sp>
        <p:nvSpPr>
          <p:cNvPr id="61" name="TextBox 61"/>
          <p:cNvSpPr txBox="1"/>
          <p:nvPr/>
        </p:nvSpPr>
        <p:spPr>
          <a:xfrm>
            <a:off x="12533365" y="6582044"/>
            <a:ext cx="5230006" cy="12440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3"/>
              </a:lnSpc>
            </a:pPr>
            <a:r>
              <a:rPr lang="en-US" sz="2395">
                <a:solidFill>
                  <a:srgbClr val="1F497D"/>
                </a:solidFill>
                <a:latin typeface="Poppins Bold"/>
                <a:ea typeface="Poppins Bold"/>
                <a:cs typeface="Poppins Bold"/>
                <a:sym typeface="Poppins Bold"/>
              </a:rPr>
              <a:t>Zona vizată reprezintă cel puțin 30% din populația localității</a:t>
            </a:r>
          </a:p>
          <a:p>
            <a:pPr algn="ctr">
              <a:lnSpc>
                <a:spcPts val="3353"/>
              </a:lnSpc>
            </a:pPr>
            <a:endParaRPr lang="en-US" sz="2395">
              <a:solidFill>
                <a:srgbClr val="1F497D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789624" y="203599"/>
            <a:ext cx="5271504" cy="1438027"/>
          </a:xfrm>
          <a:custGeom>
            <a:avLst/>
            <a:gdLst/>
            <a:ahLst/>
            <a:cxnLst/>
            <a:rect l="l" t="t" r="r" b="b"/>
            <a:pathLst>
              <a:path w="5271504" h="1438027">
                <a:moveTo>
                  <a:pt x="0" y="0"/>
                </a:moveTo>
                <a:lnTo>
                  <a:pt x="5271504" y="0"/>
                </a:lnTo>
                <a:lnTo>
                  <a:pt x="5271504" y="1438027"/>
                </a:lnTo>
                <a:lnTo>
                  <a:pt x="0" y="143802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11182" y="203599"/>
            <a:ext cx="5308603" cy="1641243"/>
          </a:xfrm>
          <a:custGeom>
            <a:avLst/>
            <a:gdLst/>
            <a:ahLst/>
            <a:cxnLst/>
            <a:rect l="l" t="t" r="r" b="b"/>
            <a:pathLst>
              <a:path w="5308603" h="1641243">
                <a:moveTo>
                  <a:pt x="0" y="0"/>
                </a:moveTo>
                <a:lnTo>
                  <a:pt x="5308602" y="0"/>
                </a:lnTo>
                <a:lnTo>
                  <a:pt x="5308602" y="1641243"/>
                </a:lnTo>
                <a:lnTo>
                  <a:pt x="0" y="164124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085850" y="3977016"/>
            <a:ext cx="16352898" cy="28758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47"/>
              </a:lnSpc>
            </a:pPr>
            <a:r>
              <a:rPr lang="en-US" sz="7514" spc="-263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Completarea și depunerea dosarului de aplicare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277832" y="119965"/>
            <a:ext cx="4846021" cy="1321958"/>
          </a:xfrm>
          <a:custGeom>
            <a:avLst/>
            <a:gdLst/>
            <a:ahLst/>
            <a:cxnLst/>
            <a:rect l="l" t="t" r="r" b="b"/>
            <a:pathLst>
              <a:path w="4846021" h="1321958">
                <a:moveTo>
                  <a:pt x="0" y="0"/>
                </a:moveTo>
                <a:lnTo>
                  <a:pt x="4846022" y="0"/>
                </a:lnTo>
                <a:lnTo>
                  <a:pt x="4846022" y="1321958"/>
                </a:lnTo>
                <a:lnTo>
                  <a:pt x="0" y="132195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17093" y="119965"/>
            <a:ext cx="4520058" cy="1397451"/>
          </a:xfrm>
          <a:custGeom>
            <a:avLst/>
            <a:gdLst/>
            <a:ahLst/>
            <a:cxnLst/>
            <a:rect l="l" t="t" r="r" b="b"/>
            <a:pathLst>
              <a:path w="4520058" h="1397451">
                <a:moveTo>
                  <a:pt x="0" y="0"/>
                </a:moveTo>
                <a:lnTo>
                  <a:pt x="4520058" y="0"/>
                </a:lnTo>
                <a:lnTo>
                  <a:pt x="4520058" y="1397451"/>
                </a:lnTo>
                <a:lnTo>
                  <a:pt x="0" y="139745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06402" y="5347893"/>
            <a:ext cx="4204138" cy="4114800"/>
          </a:xfrm>
          <a:custGeom>
            <a:avLst/>
            <a:gdLst/>
            <a:ahLst/>
            <a:cxnLst/>
            <a:rect l="l" t="t" r="r" b="b"/>
            <a:pathLst>
              <a:path w="4204138" h="4114800">
                <a:moveTo>
                  <a:pt x="0" y="0"/>
                </a:moveTo>
                <a:lnTo>
                  <a:pt x="4204138" y="0"/>
                </a:lnTo>
                <a:lnTo>
                  <a:pt x="420413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2295354">
            <a:off x="14787829" y="10419180"/>
            <a:ext cx="1895244" cy="2518596"/>
          </a:xfrm>
          <a:custGeom>
            <a:avLst/>
            <a:gdLst/>
            <a:ahLst/>
            <a:cxnLst/>
            <a:rect l="l" t="t" r="r" b="b"/>
            <a:pathLst>
              <a:path w="1895244" h="2518596">
                <a:moveTo>
                  <a:pt x="0" y="0"/>
                </a:moveTo>
                <a:lnTo>
                  <a:pt x="1895244" y="0"/>
                </a:lnTo>
                <a:lnTo>
                  <a:pt x="1895244" y="2518596"/>
                </a:lnTo>
                <a:lnTo>
                  <a:pt x="0" y="2518596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print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7547835" y="5596923"/>
            <a:ext cx="7315200" cy="1179576"/>
          </a:xfrm>
          <a:custGeom>
            <a:avLst/>
            <a:gdLst/>
            <a:ahLst/>
            <a:cxnLst/>
            <a:rect l="l" t="t" r="r" b="b"/>
            <a:pathLst>
              <a:path w="7315200" h="1179576">
                <a:moveTo>
                  <a:pt x="0" y="0"/>
                </a:moveTo>
                <a:lnTo>
                  <a:pt x="7315200" y="0"/>
                </a:lnTo>
                <a:lnTo>
                  <a:pt x="7315200" y="1179576"/>
                </a:lnTo>
                <a:lnTo>
                  <a:pt x="0" y="117957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7547835" y="7954566"/>
            <a:ext cx="7315200" cy="1179576"/>
          </a:xfrm>
          <a:custGeom>
            <a:avLst/>
            <a:gdLst/>
            <a:ahLst/>
            <a:cxnLst/>
            <a:rect l="l" t="t" r="r" b="b"/>
            <a:pathLst>
              <a:path w="7315200" h="1179576">
                <a:moveTo>
                  <a:pt x="0" y="0"/>
                </a:moveTo>
                <a:lnTo>
                  <a:pt x="7315200" y="0"/>
                </a:lnTo>
                <a:lnTo>
                  <a:pt x="7315200" y="1179576"/>
                </a:lnTo>
                <a:lnTo>
                  <a:pt x="0" y="117957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822767" y="1551229"/>
            <a:ext cx="16352898" cy="23964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65"/>
              </a:lnSpc>
            </a:pPr>
            <a:r>
              <a:rPr lang="en-US" sz="6300" spc="-220">
                <a:solidFill>
                  <a:srgbClr val="B6242A"/>
                </a:solidFill>
                <a:latin typeface="Poppins Bold"/>
                <a:ea typeface="Poppins Bold"/>
                <a:cs typeface="Poppins Bold"/>
                <a:sym typeface="Poppins Bold"/>
              </a:rPr>
              <a:t>De unde obținem </a:t>
            </a:r>
          </a:p>
          <a:p>
            <a:pPr algn="ctr">
              <a:lnSpc>
                <a:spcPts val="9765"/>
              </a:lnSpc>
            </a:pPr>
            <a:r>
              <a:rPr lang="en-US" sz="6300" spc="-220">
                <a:solidFill>
                  <a:srgbClr val="B6242A"/>
                </a:solidFill>
                <a:latin typeface="Poppins Bold"/>
                <a:ea typeface="Poppins Bold"/>
                <a:cs typeface="Poppins Bold"/>
                <a:sym typeface="Poppins Bold"/>
              </a:rPr>
              <a:t>formularele de aplicare?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8564719" y="5832161"/>
            <a:ext cx="5877779" cy="7198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97"/>
              </a:lnSpc>
              <a:spcBef>
                <a:spcPct val="0"/>
              </a:spcBef>
            </a:pPr>
            <a:r>
              <a:rPr lang="en-US" sz="4283">
                <a:solidFill>
                  <a:srgbClr val="B6242A"/>
                </a:solidFill>
                <a:latin typeface="Poppins Bold"/>
                <a:ea typeface="Poppins Bold"/>
                <a:cs typeface="Poppins Bold"/>
                <a:sym typeface="Poppins Bold"/>
              </a:rPr>
              <a:t>www.midr.gov.md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8564719" y="8146322"/>
            <a:ext cx="5877779" cy="7198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97"/>
              </a:lnSpc>
              <a:spcBef>
                <a:spcPct val="0"/>
              </a:spcBef>
            </a:pPr>
            <a:r>
              <a:rPr lang="en-US" sz="4283">
                <a:solidFill>
                  <a:srgbClr val="B6242A"/>
                </a:solidFill>
                <a:latin typeface="Poppins Bold"/>
                <a:ea typeface="Poppins Bold"/>
                <a:cs typeface="Poppins Bold"/>
                <a:sym typeface="Poppins Bold"/>
              </a:rPr>
              <a:t>www.adrcentru.md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263843" y="172236"/>
            <a:ext cx="4849556" cy="1322923"/>
          </a:xfrm>
          <a:custGeom>
            <a:avLst/>
            <a:gdLst/>
            <a:ahLst/>
            <a:cxnLst/>
            <a:rect l="l" t="t" r="r" b="b"/>
            <a:pathLst>
              <a:path w="4849556" h="1322923">
                <a:moveTo>
                  <a:pt x="0" y="0"/>
                </a:moveTo>
                <a:lnTo>
                  <a:pt x="4849556" y="0"/>
                </a:lnTo>
                <a:lnTo>
                  <a:pt x="4849556" y="1322923"/>
                </a:lnTo>
                <a:lnTo>
                  <a:pt x="0" y="132292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8456" y="165729"/>
            <a:ext cx="4787749" cy="1480212"/>
          </a:xfrm>
          <a:custGeom>
            <a:avLst/>
            <a:gdLst/>
            <a:ahLst/>
            <a:cxnLst/>
            <a:rect l="l" t="t" r="r" b="b"/>
            <a:pathLst>
              <a:path w="4787749" h="1480212">
                <a:moveTo>
                  <a:pt x="0" y="0"/>
                </a:moveTo>
                <a:lnTo>
                  <a:pt x="4787749" y="0"/>
                </a:lnTo>
                <a:lnTo>
                  <a:pt x="4787749" y="1480213"/>
                </a:lnTo>
                <a:lnTo>
                  <a:pt x="0" y="148021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0" y="3236866"/>
            <a:ext cx="10902762" cy="7050134"/>
          </a:xfrm>
          <a:custGeom>
            <a:avLst/>
            <a:gdLst/>
            <a:ahLst/>
            <a:cxnLst/>
            <a:rect l="l" t="t" r="r" b="b"/>
            <a:pathLst>
              <a:path w="10902762" h="7007712">
                <a:moveTo>
                  <a:pt x="0" y="0"/>
                </a:moveTo>
                <a:lnTo>
                  <a:pt x="10902762" y="0"/>
                </a:lnTo>
                <a:lnTo>
                  <a:pt x="10902762" y="7007712"/>
                </a:lnTo>
                <a:lnTo>
                  <a:pt x="0" y="700771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x-none" dirty="0"/>
          </a:p>
        </p:txBody>
      </p:sp>
      <p:sp>
        <p:nvSpPr>
          <p:cNvPr id="5" name="TextBox 5"/>
          <p:cNvSpPr txBox="1"/>
          <p:nvPr/>
        </p:nvSpPr>
        <p:spPr>
          <a:xfrm>
            <a:off x="1424470" y="1660682"/>
            <a:ext cx="16352898" cy="11525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32"/>
              </a:lnSpc>
            </a:pPr>
            <a:r>
              <a:rPr lang="en-US" sz="6214" spc="-217">
                <a:solidFill>
                  <a:srgbClr val="B6242A"/>
                </a:solidFill>
                <a:latin typeface="Poppins Bold"/>
                <a:ea typeface="Poppins Bold"/>
                <a:cs typeface="Poppins Bold"/>
                <a:sym typeface="Poppins Bold"/>
              </a:rPr>
              <a:t>Cum se face aplicarea?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64549" y="6162027"/>
            <a:ext cx="6947126" cy="17254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37"/>
              </a:lnSpc>
              <a:spcBef>
                <a:spcPct val="0"/>
              </a:spcBef>
            </a:pPr>
            <a:r>
              <a:rPr lang="en-US" sz="3883">
                <a:solidFill>
                  <a:srgbClr val="1F497D"/>
                </a:solidFill>
                <a:latin typeface="Poppins Bold"/>
                <a:ea typeface="Poppins Bold"/>
                <a:cs typeface="Poppins Bold"/>
                <a:sym typeface="Poppins Bold"/>
              </a:rPr>
              <a:t>Depunerea Cererilor </a:t>
            </a:r>
          </a:p>
          <a:p>
            <a:pPr algn="ctr">
              <a:lnSpc>
                <a:spcPts val="5437"/>
              </a:lnSpc>
              <a:spcBef>
                <a:spcPct val="0"/>
              </a:spcBef>
            </a:pPr>
            <a:r>
              <a:rPr lang="en-US" sz="3883">
                <a:solidFill>
                  <a:srgbClr val="1F497D"/>
                </a:solidFill>
                <a:latin typeface="Poppins Bold"/>
                <a:ea typeface="Poppins Bold"/>
                <a:cs typeface="Poppins Bold"/>
                <a:sym typeface="Poppins Bold"/>
              </a:rPr>
              <a:t>de finanțare</a:t>
            </a:r>
          </a:p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1F497D"/>
                </a:solidFill>
                <a:latin typeface="Poppins Bold"/>
                <a:ea typeface="Poppins Bold"/>
                <a:cs typeface="Poppins Bold"/>
                <a:sym typeface="Poppins Bold"/>
              </a:rPr>
              <a:t>(90 de zile calendaristice)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-483823" y="4227138"/>
            <a:ext cx="5849479" cy="22127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37"/>
              </a:lnSpc>
            </a:pPr>
            <a:r>
              <a:rPr lang="en-US" sz="3383">
                <a:solidFill>
                  <a:srgbClr val="1F497D"/>
                </a:solidFill>
                <a:latin typeface="Poppins Bold"/>
                <a:ea typeface="Poppins Bold"/>
                <a:cs typeface="Poppins Bold"/>
                <a:sym typeface="Poppins Bold"/>
              </a:rPr>
              <a:t>Depunerea Notelor conceptuale</a:t>
            </a:r>
          </a:p>
          <a:p>
            <a:pPr algn="ctr">
              <a:lnSpc>
                <a:spcPts val="2799"/>
              </a:lnSpc>
            </a:pPr>
            <a:r>
              <a:rPr lang="en-US" sz="1999">
                <a:solidFill>
                  <a:srgbClr val="1F497D"/>
                </a:solidFill>
                <a:latin typeface="Poppins Bold"/>
                <a:ea typeface="Poppins Bold"/>
                <a:cs typeface="Poppins Bold"/>
                <a:sym typeface="Poppins Bold"/>
              </a:rPr>
              <a:t>(30 de zile calendaristice)</a:t>
            </a:r>
          </a:p>
          <a:p>
            <a:pPr algn="ctr">
              <a:lnSpc>
                <a:spcPts val="5437"/>
              </a:lnSpc>
              <a:spcBef>
                <a:spcPct val="0"/>
              </a:spcBef>
            </a:pPr>
            <a:endParaRPr lang="en-US" sz="1999">
              <a:solidFill>
                <a:srgbClr val="1F497D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804445" y="218158"/>
            <a:ext cx="4314387" cy="1176933"/>
          </a:xfrm>
          <a:custGeom>
            <a:avLst/>
            <a:gdLst/>
            <a:ahLst/>
            <a:cxnLst/>
            <a:rect l="l" t="t" r="r" b="b"/>
            <a:pathLst>
              <a:path w="4314387" h="1176933">
                <a:moveTo>
                  <a:pt x="0" y="0"/>
                </a:moveTo>
                <a:lnTo>
                  <a:pt x="4314387" y="0"/>
                </a:lnTo>
                <a:lnTo>
                  <a:pt x="4314387" y="1176933"/>
                </a:lnTo>
                <a:lnTo>
                  <a:pt x="0" y="117693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3261" y="0"/>
            <a:ext cx="4512424" cy="1395091"/>
          </a:xfrm>
          <a:custGeom>
            <a:avLst/>
            <a:gdLst/>
            <a:ahLst/>
            <a:cxnLst/>
            <a:rect l="l" t="t" r="r" b="b"/>
            <a:pathLst>
              <a:path w="4512424" h="1395091">
                <a:moveTo>
                  <a:pt x="0" y="0"/>
                </a:moveTo>
                <a:lnTo>
                  <a:pt x="4512424" y="0"/>
                </a:lnTo>
                <a:lnTo>
                  <a:pt x="4512424" y="1395091"/>
                </a:lnTo>
                <a:lnTo>
                  <a:pt x="0" y="139509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028700" y="4055165"/>
            <a:ext cx="3813048" cy="4114800"/>
          </a:xfrm>
          <a:custGeom>
            <a:avLst/>
            <a:gdLst/>
            <a:ahLst/>
            <a:cxnLst/>
            <a:rect l="l" t="t" r="r" b="b"/>
            <a:pathLst>
              <a:path w="3813048" h="4114800">
                <a:moveTo>
                  <a:pt x="0" y="0"/>
                </a:moveTo>
                <a:lnTo>
                  <a:pt x="3813048" y="0"/>
                </a:lnTo>
                <a:lnTo>
                  <a:pt x="381304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4379742" y="7130339"/>
            <a:ext cx="924013" cy="924013"/>
          </a:xfrm>
          <a:custGeom>
            <a:avLst/>
            <a:gdLst/>
            <a:ahLst/>
            <a:cxnLst/>
            <a:rect l="l" t="t" r="r" b="b"/>
            <a:pathLst>
              <a:path w="924013" h="924013">
                <a:moveTo>
                  <a:pt x="0" y="0"/>
                </a:moveTo>
                <a:lnTo>
                  <a:pt x="924012" y="0"/>
                </a:lnTo>
                <a:lnTo>
                  <a:pt x="924012" y="924012"/>
                </a:lnTo>
                <a:lnTo>
                  <a:pt x="0" y="924012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print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020702" y="2095500"/>
            <a:ext cx="16352898" cy="9296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772"/>
              </a:lnSpc>
            </a:pPr>
            <a:r>
              <a:rPr lang="en-US" sz="5014" spc="-175" dirty="0">
                <a:solidFill>
                  <a:srgbClr val="B6242A"/>
                </a:solidFill>
                <a:latin typeface="Poppins Bold"/>
                <a:ea typeface="Poppins Bold"/>
                <a:cs typeface="Poppins Bold"/>
                <a:sym typeface="Poppins Bold"/>
              </a:rPr>
              <a:t>Cum </a:t>
            </a:r>
            <a:r>
              <a:rPr lang="en-US" sz="5014" spc="-175" dirty="0" err="1">
                <a:solidFill>
                  <a:srgbClr val="B6242A"/>
                </a:solidFill>
                <a:latin typeface="Poppins Bold"/>
                <a:ea typeface="Poppins Bold"/>
                <a:cs typeface="Poppins Bold"/>
                <a:sym typeface="Poppins Bold"/>
              </a:rPr>
              <a:t>vom</a:t>
            </a:r>
            <a:r>
              <a:rPr lang="en-US" sz="5014" spc="-175" dirty="0">
                <a:solidFill>
                  <a:srgbClr val="B6242A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5014" spc="-175" dirty="0" err="1">
                <a:solidFill>
                  <a:srgbClr val="B6242A"/>
                </a:solidFill>
                <a:latin typeface="Poppins Bold"/>
                <a:ea typeface="Poppins Bold"/>
                <a:cs typeface="Poppins Bold"/>
                <a:sym typeface="Poppins Bold"/>
              </a:rPr>
              <a:t>depune</a:t>
            </a:r>
            <a:r>
              <a:rPr lang="en-US" sz="5014" spc="-175" dirty="0">
                <a:solidFill>
                  <a:srgbClr val="B6242A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5014" spc="-175" dirty="0" err="1">
                <a:solidFill>
                  <a:srgbClr val="B6242A"/>
                </a:solidFill>
                <a:latin typeface="Poppins Bold"/>
                <a:ea typeface="Poppins Bold"/>
                <a:cs typeface="Poppins Bold"/>
                <a:sym typeface="Poppins Bold"/>
              </a:rPr>
              <a:t>dosarul</a:t>
            </a:r>
            <a:r>
              <a:rPr lang="en-US" sz="5014" spc="-175" dirty="0">
                <a:solidFill>
                  <a:srgbClr val="B6242A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5014" spc="-175" dirty="0" err="1">
                <a:solidFill>
                  <a:srgbClr val="B6242A"/>
                </a:solidFill>
                <a:latin typeface="Poppins Bold"/>
                <a:ea typeface="Poppins Bold"/>
                <a:cs typeface="Poppins Bold"/>
                <a:sym typeface="Poppins Bold"/>
              </a:rPr>
              <a:t>Notei</a:t>
            </a:r>
            <a:r>
              <a:rPr lang="en-US" sz="5014" spc="-175" dirty="0">
                <a:solidFill>
                  <a:srgbClr val="B6242A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5014" spc="-175" dirty="0" err="1">
                <a:solidFill>
                  <a:srgbClr val="B6242A"/>
                </a:solidFill>
                <a:latin typeface="Poppins Bold"/>
                <a:ea typeface="Poppins Bold"/>
                <a:cs typeface="Poppins Bold"/>
                <a:sym typeface="Poppins Bold"/>
              </a:rPr>
              <a:t>Conceptuale</a:t>
            </a:r>
            <a:r>
              <a:rPr lang="en-US" sz="5014" spc="-175" dirty="0">
                <a:solidFill>
                  <a:srgbClr val="B6242A"/>
                </a:solidFill>
                <a:latin typeface="Poppins Bold"/>
                <a:ea typeface="Poppins Bold"/>
                <a:cs typeface="Poppins Bold"/>
                <a:sym typeface="Poppins Bold"/>
              </a:rPr>
              <a:t>?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637646" y="4884722"/>
            <a:ext cx="5392554" cy="6796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297"/>
              </a:lnSpc>
              <a:spcBef>
                <a:spcPct val="0"/>
              </a:spcBef>
            </a:pPr>
            <a:r>
              <a:rPr lang="en-US" sz="3783" dirty="0" err="1">
                <a:solidFill>
                  <a:srgbClr val="C00000"/>
                </a:solidFill>
                <a:latin typeface="Poppins Bold"/>
                <a:ea typeface="Poppins Bold"/>
                <a:cs typeface="Poppins Bold"/>
                <a:sym typeface="Poppins Bold"/>
              </a:rPr>
              <a:t>Depunere</a:t>
            </a:r>
            <a:r>
              <a:rPr lang="en-US" sz="3783" dirty="0">
                <a:solidFill>
                  <a:srgbClr val="C00000"/>
                </a:solidFill>
                <a:latin typeface="Poppins Bold"/>
                <a:ea typeface="Poppins Bold"/>
                <a:cs typeface="Poppins Bold"/>
                <a:sym typeface="Poppins Bold"/>
              </a:rPr>
              <a:t> on-line!!!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6605972" y="6813835"/>
            <a:ext cx="8329228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439"/>
              </a:lnSpc>
            </a:pPr>
            <a:r>
              <a:rPr lang="en-US" sz="4599" u="sng" dirty="0">
                <a:solidFill>
                  <a:schemeClr val="accent1">
                    <a:lumMod val="75000"/>
                  </a:schemeClr>
                </a:solidFill>
                <a:latin typeface="Poppins Bold"/>
                <a:ea typeface="Poppins Bold"/>
                <a:cs typeface="Poppins Bold"/>
                <a:sym typeface="Poppins Bold"/>
                <a:hlinkClick r:id="rId8" tooltip="https://mrdp.midr.gov.md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https://mrdp.midr.gov.md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426618" y="142573"/>
            <a:ext cx="3671305" cy="1001505"/>
          </a:xfrm>
          <a:custGeom>
            <a:avLst/>
            <a:gdLst/>
            <a:ahLst/>
            <a:cxnLst/>
            <a:rect l="l" t="t" r="r" b="b"/>
            <a:pathLst>
              <a:path w="3671305" h="1001505">
                <a:moveTo>
                  <a:pt x="0" y="0"/>
                </a:moveTo>
                <a:lnTo>
                  <a:pt x="3671305" y="0"/>
                </a:lnTo>
                <a:lnTo>
                  <a:pt x="3671305" y="1001505"/>
                </a:lnTo>
                <a:lnTo>
                  <a:pt x="0" y="1001505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3261" y="0"/>
            <a:ext cx="3875355" cy="1198131"/>
          </a:xfrm>
          <a:custGeom>
            <a:avLst/>
            <a:gdLst/>
            <a:ahLst/>
            <a:cxnLst/>
            <a:rect l="l" t="t" r="r" b="b"/>
            <a:pathLst>
              <a:path w="3875355" h="1198131">
                <a:moveTo>
                  <a:pt x="0" y="0"/>
                </a:moveTo>
                <a:lnTo>
                  <a:pt x="3875355" y="0"/>
                </a:lnTo>
                <a:lnTo>
                  <a:pt x="3875355" y="1198131"/>
                </a:lnTo>
                <a:lnTo>
                  <a:pt x="0" y="1198131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212289" y="2823197"/>
            <a:ext cx="2369166" cy="2369166"/>
          </a:xfrm>
          <a:custGeom>
            <a:avLst/>
            <a:gdLst/>
            <a:ahLst/>
            <a:cxnLst/>
            <a:rect l="l" t="t" r="r" b="b"/>
            <a:pathLst>
              <a:path w="2369166" h="2369166">
                <a:moveTo>
                  <a:pt x="0" y="0"/>
                </a:moveTo>
                <a:lnTo>
                  <a:pt x="2369166" y="0"/>
                </a:lnTo>
                <a:lnTo>
                  <a:pt x="2369166" y="2369166"/>
                </a:lnTo>
                <a:lnTo>
                  <a:pt x="0" y="2369166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4308248" y="2823197"/>
            <a:ext cx="2224607" cy="2224607"/>
          </a:xfrm>
          <a:custGeom>
            <a:avLst/>
            <a:gdLst/>
            <a:ahLst/>
            <a:cxnLst/>
            <a:rect l="l" t="t" r="r" b="b"/>
            <a:pathLst>
              <a:path w="2224607" h="2224607">
                <a:moveTo>
                  <a:pt x="0" y="0"/>
                </a:moveTo>
                <a:lnTo>
                  <a:pt x="2224607" y="0"/>
                </a:lnTo>
                <a:lnTo>
                  <a:pt x="2224607" y="2224607"/>
                </a:lnTo>
                <a:lnTo>
                  <a:pt x="0" y="2224607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print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0647490" y="6138181"/>
            <a:ext cx="2394419" cy="2394419"/>
          </a:xfrm>
          <a:custGeom>
            <a:avLst/>
            <a:gdLst/>
            <a:ahLst/>
            <a:cxnLst/>
            <a:rect l="l" t="t" r="r" b="b"/>
            <a:pathLst>
              <a:path w="2394419" h="2394419">
                <a:moveTo>
                  <a:pt x="0" y="0"/>
                </a:moveTo>
                <a:lnTo>
                  <a:pt x="2394419" y="0"/>
                </a:lnTo>
                <a:lnTo>
                  <a:pt x="2394419" y="2394418"/>
                </a:lnTo>
                <a:lnTo>
                  <a:pt x="0" y="2394418"/>
                </a:lnTo>
                <a:lnTo>
                  <a:pt x="0" y="0"/>
                </a:lnTo>
                <a:close/>
              </a:path>
            </a:pathLst>
          </a:custGeom>
          <a:blipFill>
            <a:blip r:embed="rId9" cstate="print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5179045" y="5944934"/>
            <a:ext cx="2243741" cy="2243741"/>
          </a:xfrm>
          <a:custGeom>
            <a:avLst/>
            <a:gdLst/>
            <a:ahLst/>
            <a:cxnLst/>
            <a:rect l="l" t="t" r="r" b="b"/>
            <a:pathLst>
              <a:path w="2243741" h="2243741">
                <a:moveTo>
                  <a:pt x="0" y="0"/>
                </a:moveTo>
                <a:lnTo>
                  <a:pt x="2243741" y="0"/>
                </a:lnTo>
                <a:lnTo>
                  <a:pt x="2243741" y="2243741"/>
                </a:lnTo>
                <a:lnTo>
                  <a:pt x="0" y="2243741"/>
                </a:lnTo>
                <a:lnTo>
                  <a:pt x="0" y="0"/>
                </a:lnTo>
                <a:close/>
              </a:path>
            </a:pathLst>
          </a:custGeom>
          <a:blipFill>
            <a:blip r:embed="rId11" cstate="print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906402" y="1395107"/>
            <a:ext cx="16352898" cy="8280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98"/>
              </a:lnSpc>
            </a:pPr>
            <a:r>
              <a:rPr lang="en-US" sz="4514" spc="-158" dirty="0" err="1">
                <a:solidFill>
                  <a:srgbClr val="B6242A"/>
                </a:solidFill>
                <a:latin typeface="Poppins Bold"/>
                <a:ea typeface="Poppins Bold"/>
                <a:cs typeface="Poppins Bold"/>
                <a:sym typeface="Poppins Bold"/>
              </a:rPr>
              <a:t>Dosarul</a:t>
            </a:r>
            <a:r>
              <a:rPr lang="en-US" sz="4514" spc="-158" dirty="0">
                <a:solidFill>
                  <a:srgbClr val="B6242A"/>
                </a:solidFill>
                <a:latin typeface="Poppins Bold"/>
                <a:ea typeface="Poppins Bold"/>
                <a:cs typeface="Poppins Bold"/>
                <a:sym typeface="Poppins Bold"/>
              </a:rPr>
              <a:t> de </a:t>
            </a:r>
            <a:r>
              <a:rPr lang="en-US" sz="4514" spc="-158" dirty="0" err="1">
                <a:solidFill>
                  <a:srgbClr val="B6242A"/>
                </a:solidFill>
                <a:latin typeface="Poppins Bold"/>
                <a:ea typeface="Poppins Bold"/>
                <a:cs typeface="Poppins Bold"/>
                <a:sym typeface="Poppins Bold"/>
              </a:rPr>
              <a:t>aplicare</a:t>
            </a:r>
            <a:r>
              <a:rPr lang="en-US" sz="4514" spc="-158" dirty="0">
                <a:solidFill>
                  <a:srgbClr val="B6242A"/>
                </a:solidFill>
                <a:latin typeface="Poppins Bold"/>
                <a:ea typeface="Poppins Bold"/>
                <a:cs typeface="Poppins Bold"/>
                <a:sym typeface="Poppins Bold"/>
              </a:rPr>
              <a:t> a </a:t>
            </a:r>
            <a:r>
              <a:rPr lang="en-US" sz="4514" spc="-158" dirty="0" err="1">
                <a:solidFill>
                  <a:srgbClr val="B6242A"/>
                </a:solidFill>
                <a:latin typeface="Poppins Bold"/>
                <a:ea typeface="Poppins Bold"/>
                <a:cs typeface="Poppins Bold"/>
                <a:sym typeface="Poppins Bold"/>
              </a:rPr>
              <a:t>Notei</a:t>
            </a:r>
            <a:r>
              <a:rPr lang="en-US" sz="4514" spc="-158" dirty="0">
                <a:solidFill>
                  <a:srgbClr val="B6242A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4514" spc="-158" dirty="0" err="1">
                <a:solidFill>
                  <a:srgbClr val="B6242A"/>
                </a:solidFill>
                <a:latin typeface="Poppins Bold"/>
                <a:ea typeface="Poppins Bold"/>
                <a:cs typeface="Poppins Bold"/>
                <a:sym typeface="Poppins Bold"/>
              </a:rPr>
              <a:t>Conceptuale</a:t>
            </a:r>
            <a:endParaRPr lang="en-US" sz="4514" spc="-158" dirty="0">
              <a:solidFill>
                <a:srgbClr val="B6242A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-152400" y="5380876"/>
            <a:ext cx="5018304" cy="16219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83"/>
              </a:lnSpc>
            </a:pPr>
            <a:r>
              <a:rPr lang="en-US" sz="3399" spc="-50" dirty="0">
                <a:solidFill>
                  <a:srgbClr val="1F497D"/>
                </a:solidFill>
                <a:latin typeface="Poppins Bold"/>
                <a:ea typeface="Poppins Bold"/>
                <a:cs typeface="Poppins Bold"/>
                <a:sym typeface="Poppins Bold"/>
              </a:rPr>
              <a:t>Nota </a:t>
            </a:r>
            <a:r>
              <a:rPr lang="en-US" sz="3399" spc="-50" dirty="0" err="1">
                <a:solidFill>
                  <a:srgbClr val="1F497D"/>
                </a:solidFill>
                <a:latin typeface="Poppins Bold"/>
                <a:ea typeface="Poppins Bold"/>
                <a:cs typeface="Poppins Bold"/>
                <a:sym typeface="Poppins Bold"/>
              </a:rPr>
              <a:t>Conceptuală</a:t>
            </a:r>
            <a:endParaRPr lang="en-US" sz="3399" spc="-50" dirty="0">
              <a:solidFill>
                <a:srgbClr val="1F497D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ctr">
              <a:lnSpc>
                <a:spcPts val="4283"/>
              </a:lnSpc>
            </a:pPr>
            <a:r>
              <a:rPr lang="en-US" sz="3399" spc="-50" dirty="0">
                <a:solidFill>
                  <a:srgbClr val="1F497D"/>
                </a:solidFill>
                <a:latin typeface="Poppins Bold"/>
                <a:ea typeface="Poppins Bold"/>
                <a:cs typeface="Poppins Bold"/>
                <a:sym typeface="Poppins Bold"/>
              </a:rPr>
              <a:t>(</a:t>
            </a:r>
            <a:r>
              <a:rPr lang="en-US" sz="3399" spc="-50" dirty="0" err="1">
                <a:solidFill>
                  <a:srgbClr val="1F497D"/>
                </a:solidFill>
                <a:latin typeface="Poppins Bold"/>
                <a:ea typeface="Poppins Bold"/>
                <a:cs typeface="Poppins Bold"/>
                <a:sym typeface="Poppins Bold"/>
              </a:rPr>
              <a:t>Formularul</a:t>
            </a:r>
            <a:r>
              <a:rPr lang="en-US" sz="3399" spc="-50" dirty="0">
                <a:solidFill>
                  <a:srgbClr val="1F497D"/>
                </a:solidFill>
                <a:latin typeface="Poppins Bold"/>
                <a:ea typeface="Poppins Bold"/>
                <a:cs typeface="Poppins Bold"/>
                <a:sym typeface="Poppins Bold"/>
              </a:rPr>
              <a:t> nr.1)</a:t>
            </a:r>
          </a:p>
          <a:p>
            <a:pPr algn="ctr">
              <a:lnSpc>
                <a:spcPts val="4283"/>
              </a:lnSpc>
            </a:pPr>
            <a:endParaRPr lang="en-US" sz="3399" spc="-50" dirty="0">
              <a:solidFill>
                <a:srgbClr val="1F497D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3384809" y="5124450"/>
            <a:ext cx="4071485" cy="16219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83"/>
              </a:lnSpc>
            </a:pPr>
            <a:r>
              <a:rPr lang="en-US" sz="3399" spc="-50">
                <a:solidFill>
                  <a:srgbClr val="1F497D"/>
                </a:solidFill>
                <a:latin typeface="Poppins Bold"/>
                <a:ea typeface="Poppins Bold"/>
                <a:cs typeface="Poppins Bold"/>
                <a:sym typeface="Poppins Bold"/>
              </a:rPr>
              <a:t>Tabelul de verificare</a:t>
            </a:r>
          </a:p>
          <a:p>
            <a:pPr algn="ctr">
              <a:lnSpc>
                <a:spcPts val="4283"/>
              </a:lnSpc>
            </a:pPr>
            <a:r>
              <a:rPr lang="en-US" sz="3399" spc="-50">
                <a:solidFill>
                  <a:srgbClr val="1F497D"/>
                </a:solidFill>
                <a:latin typeface="Poppins Bold"/>
                <a:ea typeface="Poppins Bold"/>
                <a:cs typeface="Poppins Bold"/>
                <a:sym typeface="Poppins Bold"/>
              </a:rPr>
              <a:t>(Formularul nr.4)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229234" y="8302891"/>
            <a:ext cx="4143363" cy="21648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83"/>
              </a:lnSpc>
            </a:pPr>
            <a:r>
              <a:rPr lang="en-US" sz="3399" spc="-50">
                <a:solidFill>
                  <a:srgbClr val="1F497D"/>
                </a:solidFill>
                <a:latin typeface="Poppins Bold"/>
                <a:ea typeface="Poppins Bold"/>
                <a:cs typeface="Poppins Bold"/>
                <a:sym typeface="Poppins Bold"/>
              </a:rPr>
              <a:t>Declarația Aplicantului</a:t>
            </a:r>
          </a:p>
          <a:p>
            <a:pPr algn="ctr">
              <a:lnSpc>
                <a:spcPts val="4283"/>
              </a:lnSpc>
            </a:pPr>
            <a:r>
              <a:rPr lang="en-US" sz="3399" spc="-50">
                <a:solidFill>
                  <a:srgbClr val="1F497D"/>
                </a:solidFill>
                <a:latin typeface="Poppins Bold"/>
                <a:ea typeface="Poppins Bold"/>
                <a:cs typeface="Poppins Bold"/>
                <a:sym typeface="Poppins Bold"/>
              </a:rPr>
              <a:t>(Formularul nr.2)</a:t>
            </a:r>
          </a:p>
          <a:p>
            <a:pPr algn="ctr">
              <a:lnSpc>
                <a:spcPts val="4283"/>
              </a:lnSpc>
            </a:pPr>
            <a:endParaRPr lang="en-US" sz="3399" spc="-50">
              <a:solidFill>
                <a:srgbClr val="1F497D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8124947" y="8771608"/>
            <a:ext cx="7736240" cy="1696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83"/>
              </a:lnSpc>
            </a:pPr>
            <a:r>
              <a:rPr lang="en-US" sz="3399" spc="-50">
                <a:solidFill>
                  <a:srgbClr val="1F497D"/>
                </a:solidFill>
                <a:latin typeface="Poppins Bold"/>
                <a:ea typeface="Poppins Bold"/>
                <a:cs typeface="Poppins Bold"/>
                <a:sym typeface="Poppins Bold"/>
              </a:rPr>
              <a:t>Lista partenerilor</a:t>
            </a:r>
          </a:p>
          <a:p>
            <a:pPr algn="ctr">
              <a:lnSpc>
                <a:spcPts val="4283"/>
              </a:lnSpc>
            </a:pPr>
            <a:r>
              <a:rPr lang="en-US" sz="3399" spc="-50">
                <a:solidFill>
                  <a:srgbClr val="1F497D"/>
                </a:solidFill>
                <a:latin typeface="Poppins Bold"/>
                <a:ea typeface="Poppins Bold"/>
                <a:cs typeface="Poppins Bold"/>
                <a:sym typeface="Poppins Bold"/>
              </a:rPr>
              <a:t>(Formularul nr.3)</a:t>
            </a:r>
          </a:p>
          <a:p>
            <a:pPr algn="ctr">
              <a:lnSpc>
                <a:spcPts val="4942"/>
              </a:lnSpc>
            </a:pPr>
            <a:endParaRPr lang="en-US" sz="3399" spc="-50">
              <a:solidFill>
                <a:srgbClr val="1F497D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pic>
        <p:nvPicPr>
          <p:cNvPr id="1027" name="Picture 3" descr="C:\Users\admin\Desktop\125.png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7358050" y="2714608"/>
            <a:ext cx="3067050" cy="2990850"/>
          </a:xfrm>
          <a:prstGeom prst="rect">
            <a:avLst/>
          </a:prstGeom>
          <a:noFill/>
        </p:spPr>
      </p:pic>
      <p:cxnSp>
        <p:nvCxnSpPr>
          <p:cNvPr id="16" name="Conector drept cu săgeată 15"/>
          <p:cNvCxnSpPr/>
          <p:nvPr/>
        </p:nvCxnSpPr>
        <p:spPr>
          <a:xfrm flipV="1">
            <a:off x="3786150" y="3786178"/>
            <a:ext cx="3071834" cy="714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drept cu săgeată 21"/>
          <p:cNvCxnSpPr/>
          <p:nvPr/>
        </p:nvCxnSpPr>
        <p:spPr>
          <a:xfrm rot="5400000" flipH="1" flipV="1">
            <a:off x="6357918" y="4714872"/>
            <a:ext cx="1143008" cy="7143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drept cu săgeată 23"/>
          <p:cNvCxnSpPr/>
          <p:nvPr/>
        </p:nvCxnSpPr>
        <p:spPr>
          <a:xfrm rot="16200000" flipV="1">
            <a:off x="10322727" y="4536277"/>
            <a:ext cx="1214446" cy="8572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drept cu săgeată 26"/>
          <p:cNvCxnSpPr/>
          <p:nvPr/>
        </p:nvCxnSpPr>
        <p:spPr>
          <a:xfrm rot="10800000">
            <a:off x="10715636" y="3786178"/>
            <a:ext cx="3143272" cy="714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118208" y="205299"/>
            <a:ext cx="3843809" cy="1048562"/>
          </a:xfrm>
          <a:custGeom>
            <a:avLst/>
            <a:gdLst/>
            <a:ahLst/>
            <a:cxnLst/>
            <a:rect l="l" t="t" r="r" b="b"/>
            <a:pathLst>
              <a:path w="3843809" h="1048562">
                <a:moveTo>
                  <a:pt x="0" y="0"/>
                </a:moveTo>
                <a:lnTo>
                  <a:pt x="3843809" y="0"/>
                </a:lnTo>
                <a:lnTo>
                  <a:pt x="3843809" y="1048562"/>
                </a:lnTo>
                <a:lnTo>
                  <a:pt x="0" y="1048562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69167" y="123998"/>
            <a:ext cx="3917515" cy="1211165"/>
          </a:xfrm>
          <a:custGeom>
            <a:avLst/>
            <a:gdLst/>
            <a:ahLst/>
            <a:cxnLst/>
            <a:rect l="l" t="t" r="r" b="b"/>
            <a:pathLst>
              <a:path w="3917515" h="1211165">
                <a:moveTo>
                  <a:pt x="0" y="0"/>
                </a:moveTo>
                <a:lnTo>
                  <a:pt x="3917515" y="0"/>
                </a:lnTo>
                <a:lnTo>
                  <a:pt x="3917515" y="1211165"/>
                </a:lnTo>
                <a:lnTo>
                  <a:pt x="0" y="1211165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191390" y="4426949"/>
            <a:ext cx="4682128" cy="4682128"/>
          </a:xfrm>
          <a:custGeom>
            <a:avLst/>
            <a:gdLst/>
            <a:ahLst/>
            <a:cxnLst/>
            <a:rect l="l" t="t" r="r" b="b"/>
            <a:pathLst>
              <a:path w="4682128" h="4682128">
                <a:moveTo>
                  <a:pt x="0" y="0"/>
                </a:moveTo>
                <a:lnTo>
                  <a:pt x="4682128" y="0"/>
                </a:lnTo>
                <a:lnTo>
                  <a:pt x="4682128" y="4682128"/>
                </a:lnTo>
                <a:lnTo>
                  <a:pt x="0" y="4682128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967551" y="1906350"/>
            <a:ext cx="16352898" cy="20211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237"/>
              </a:lnSpc>
            </a:pPr>
            <a:r>
              <a:rPr lang="en-US" sz="5314" spc="-186">
                <a:solidFill>
                  <a:srgbClr val="B6242A"/>
                </a:solidFill>
                <a:latin typeface="Poppins Bold"/>
                <a:ea typeface="Poppins Bold"/>
                <a:cs typeface="Poppins Bold"/>
                <a:sym typeface="Poppins Bold"/>
              </a:rPr>
              <a:t>Termenul limită de depunere </a:t>
            </a:r>
          </a:p>
          <a:p>
            <a:pPr algn="ctr">
              <a:lnSpc>
                <a:spcPts val="8237"/>
              </a:lnSpc>
            </a:pPr>
            <a:r>
              <a:rPr lang="en-US" sz="5314" spc="-186">
                <a:solidFill>
                  <a:srgbClr val="B6242A"/>
                </a:solidFill>
                <a:latin typeface="Poppins Bold"/>
                <a:ea typeface="Poppins Bold"/>
                <a:cs typeface="Poppins Bold"/>
                <a:sym typeface="Poppins Bold"/>
              </a:rPr>
              <a:t>a Notei Conceptuale!!!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730146" y="5253387"/>
            <a:ext cx="7814653" cy="29495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533"/>
              </a:lnSpc>
              <a:spcBef>
                <a:spcPct val="0"/>
              </a:spcBef>
            </a:pPr>
            <a:r>
              <a:rPr lang="en-US" sz="8238" dirty="0">
                <a:solidFill>
                  <a:schemeClr val="accent1">
                    <a:lumMod val="75000"/>
                  </a:schemeClr>
                </a:solidFill>
                <a:latin typeface="Poppins Bold"/>
                <a:ea typeface="Poppins Bold"/>
                <a:cs typeface="Poppins Bold"/>
                <a:sym typeface="Poppins Bold"/>
              </a:rPr>
              <a:t>30 </a:t>
            </a:r>
            <a:r>
              <a:rPr lang="en-US" sz="8238" dirty="0" err="1">
                <a:solidFill>
                  <a:schemeClr val="accent1">
                    <a:lumMod val="75000"/>
                  </a:schemeClr>
                </a:solidFill>
                <a:latin typeface="Poppins Bold"/>
                <a:ea typeface="Poppins Bold"/>
                <a:cs typeface="Poppins Bold"/>
                <a:sym typeface="Poppins Bold"/>
              </a:rPr>
              <a:t>iulie</a:t>
            </a:r>
            <a:r>
              <a:rPr lang="en-US" sz="8238" dirty="0">
                <a:solidFill>
                  <a:schemeClr val="accent1">
                    <a:lumMod val="75000"/>
                  </a:schemeClr>
                </a:solidFill>
                <a:latin typeface="Poppins Bold"/>
                <a:ea typeface="Poppins Bold"/>
                <a:cs typeface="Poppins Bold"/>
                <a:sym typeface="Poppins Bold"/>
              </a:rPr>
              <a:t> 2024,</a:t>
            </a:r>
          </a:p>
          <a:p>
            <a:pPr algn="ctr">
              <a:lnSpc>
                <a:spcPts val="11533"/>
              </a:lnSpc>
              <a:spcBef>
                <a:spcPct val="0"/>
              </a:spcBef>
            </a:pPr>
            <a:r>
              <a:rPr lang="en-US" sz="8238" dirty="0" err="1">
                <a:solidFill>
                  <a:schemeClr val="accent1">
                    <a:lumMod val="75000"/>
                  </a:schemeClr>
                </a:solidFill>
                <a:latin typeface="Poppins Bold"/>
                <a:ea typeface="Poppins Bold"/>
                <a:cs typeface="Poppins Bold"/>
                <a:sym typeface="Poppins Bold"/>
              </a:rPr>
              <a:t>ora</a:t>
            </a:r>
            <a:r>
              <a:rPr lang="en-US" sz="8238" dirty="0">
                <a:solidFill>
                  <a:schemeClr val="accent1">
                    <a:lumMod val="75000"/>
                  </a:schemeClr>
                </a:solidFill>
                <a:latin typeface="Poppins Bold"/>
                <a:ea typeface="Poppins Bold"/>
                <a:cs typeface="Poppins Bold"/>
                <a:sym typeface="Poppins Bold"/>
              </a:rPr>
              <a:t> 17:00!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972221" y="121665"/>
            <a:ext cx="4193203" cy="1143874"/>
          </a:xfrm>
          <a:custGeom>
            <a:avLst/>
            <a:gdLst/>
            <a:ahLst/>
            <a:cxnLst/>
            <a:rect l="l" t="t" r="r" b="b"/>
            <a:pathLst>
              <a:path w="4193203" h="1143874">
                <a:moveTo>
                  <a:pt x="0" y="0"/>
                </a:moveTo>
                <a:lnTo>
                  <a:pt x="4193202" y="0"/>
                </a:lnTo>
                <a:lnTo>
                  <a:pt x="4193202" y="1143874"/>
                </a:lnTo>
                <a:lnTo>
                  <a:pt x="0" y="11438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3261" y="0"/>
            <a:ext cx="4231350" cy="1308192"/>
          </a:xfrm>
          <a:custGeom>
            <a:avLst/>
            <a:gdLst/>
            <a:ahLst/>
            <a:cxnLst/>
            <a:rect l="l" t="t" r="r" b="b"/>
            <a:pathLst>
              <a:path w="4231350" h="1308192">
                <a:moveTo>
                  <a:pt x="0" y="0"/>
                </a:moveTo>
                <a:lnTo>
                  <a:pt x="4231350" y="0"/>
                </a:lnTo>
                <a:lnTo>
                  <a:pt x="4231350" y="1308192"/>
                </a:lnTo>
                <a:lnTo>
                  <a:pt x="0" y="1308192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762000" y="3745396"/>
            <a:ext cx="541223" cy="5551004"/>
          </a:xfrm>
          <a:custGeom>
            <a:avLst/>
            <a:gdLst/>
            <a:ahLst/>
            <a:cxnLst/>
            <a:rect l="l" t="t" r="r" b="b"/>
            <a:pathLst>
              <a:path w="541223" h="5551004">
                <a:moveTo>
                  <a:pt x="0" y="0"/>
                </a:moveTo>
                <a:lnTo>
                  <a:pt x="541223" y="0"/>
                </a:lnTo>
                <a:lnTo>
                  <a:pt x="541223" y="5551004"/>
                </a:lnTo>
                <a:lnTo>
                  <a:pt x="0" y="555100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028700" y="1791352"/>
            <a:ext cx="16352898" cy="17138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98"/>
              </a:lnSpc>
            </a:pPr>
            <a:r>
              <a:rPr lang="en-US" sz="4514" spc="-158">
                <a:solidFill>
                  <a:srgbClr val="B6242A"/>
                </a:solidFill>
                <a:latin typeface="Poppins Bold"/>
                <a:ea typeface="Poppins Bold"/>
                <a:cs typeface="Poppins Bold"/>
                <a:sym typeface="Poppins Bold"/>
              </a:rPr>
              <a:t>Dosarul de aplicare a Cererii de Finanțare</a:t>
            </a:r>
          </a:p>
          <a:p>
            <a:pPr algn="ctr">
              <a:lnSpc>
                <a:spcPts val="6998"/>
              </a:lnSpc>
            </a:pPr>
            <a:endParaRPr lang="en-US" sz="4514" spc="-158">
              <a:solidFill>
                <a:srgbClr val="B6242A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360373" y="3789616"/>
            <a:ext cx="7869585" cy="7360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777"/>
              </a:lnSpc>
              <a:spcBef>
                <a:spcPct val="0"/>
              </a:spcBef>
            </a:pPr>
            <a:r>
              <a:rPr lang="en-US" sz="2800" dirty="0" err="1">
                <a:solidFill>
                  <a:srgbClr val="1F497D"/>
                </a:solidFill>
                <a:latin typeface="Poppins Bold"/>
                <a:ea typeface="Poppins Bold"/>
                <a:cs typeface="Poppins Bold"/>
                <a:sym typeface="Poppins Bold"/>
              </a:rPr>
              <a:t>Formularul</a:t>
            </a:r>
            <a:r>
              <a:rPr lang="en-US" sz="2800" dirty="0">
                <a:solidFill>
                  <a:srgbClr val="1F497D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800" dirty="0" err="1">
                <a:solidFill>
                  <a:srgbClr val="1F497D"/>
                </a:solidFill>
                <a:latin typeface="Poppins Bold"/>
                <a:ea typeface="Poppins Bold"/>
                <a:cs typeface="Poppins Bold"/>
                <a:sym typeface="Poppins Bold"/>
              </a:rPr>
              <a:t>cererii</a:t>
            </a:r>
            <a:r>
              <a:rPr lang="en-US" sz="2800" dirty="0">
                <a:solidFill>
                  <a:srgbClr val="1F497D"/>
                </a:solidFill>
                <a:latin typeface="Poppins Bold"/>
                <a:ea typeface="Poppins Bold"/>
                <a:cs typeface="Poppins Bold"/>
                <a:sym typeface="Poppins Bold"/>
              </a:rPr>
              <a:t> complete de </a:t>
            </a:r>
            <a:r>
              <a:rPr lang="en-US" sz="2800" dirty="0" err="1">
                <a:solidFill>
                  <a:srgbClr val="1F497D"/>
                </a:solidFill>
                <a:latin typeface="Poppins Bold"/>
                <a:ea typeface="Poppins Bold"/>
                <a:cs typeface="Poppins Bold"/>
                <a:sym typeface="Poppins Bold"/>
              </a:rPr>
              <a:t>finanțare</a:t>
            </a:r>
            <a:r>
              <a:rPr lang="en-US" sz="2800" dirty="0">
                <a:solidFill>
                  <a:srgbClr val="1F497D"/>
                </a:solidFill>
                <a:latin typeface="Poppins Bold"/>
                <a:ea typeface="Poppins Bold"/>
                <a:cs typeface="Poppins Bold"/>
                <a:sym typeface="Poppins Bold"/>
              </a:rPr>
              <a:t> (</a:t>
            </a:r>
            <a:r>
              <a:rPr lang="en-US" sz="2800" dirty="0" err="1">
                <a:solidFill>
                  <a:srgbClr val="1F497D"/>
                </a:solidFill>
                <a:latin typeface="Poppins Bold"/>
                <a:ea typeface="Poppins Bold"/>
                <a:cs typeface="Poppins Bold"/>
                <a:sym typeface="Poppins Bold"/>
              </a:rPr>
              <a:t>Formularul</a:t>
            </a:r>
            <a:r>
              <a:rPr lang="en-US" sz="2800" dirty="0">
                <a:solidFill>
                  <a:srgbClr val="1F497D"/>
                </a:solidFill>
                <a:latin typeface="Poppins Bold"/>
                <a:ea typeface="Poppins Bold"/>
                <a:cs typeface="Poppins Bold"/>
                <a:sym typeface="Poppins Bold"/>
              </a:rPr>
              <a:t> nr.5)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348913" y="5445777"/>
            <a:ext cx="5214045" cy="7585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917"/>
              </a:lnSpc>
              <a:spcBef>
                <a:spcPct val="0"/>
              </a:spcBef>
            </a:pPr>
            <a:r>
              <a:rPr lang="en-US" sz="2800" dirty="0" err="1">
                <a:solidFill>
                  <a:srgbClr val="1F497D"/>
                </a:solidFill>
                <a:latin typeface="Poppins Bold"/>
                <a:ea typeface="Poppins Bold"/>
                <a:cs typeface="Poppins Bold"/>
                <a:sym typeface="Poppins Bold"/>
              </a:rPr>
              <a:t>Bugetul</a:t>
            </a:r>
            <a:r>
              <a:rPr lang="en-US" sz="2800" dirty="0">
                <a:solidFill>
                  <a:srgbClr val="1F497D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800" dirty="0" err="1">
                <a:solidFill>
                  <a:srgbClr val="1F497D"/>
                </a:solidFill>
                <a:latin typeface="Poppins Bold"/>
                <a:ea typeface="Poppins Bold"/>
                <a:cs typeface="Poppins Bold"/>
                <a:sym typeface="Poppins Bold"/>
              </a:rPr>
              <a:t>proiectului</a:t>
            </a:r>
            <a:r>
              <a:rPr lang="en-US" sz="2800" dirty="0">
                <a:solidFill>
                  <a:srgbClr val="1F497D"/>
                </a:solidFill>
                <a:latin typeface="Poppins Bold"/>
                <a:ea typeface="Poppins Bold"/>
                <a:cs typeface="Poppins Bold"/>
                <a:sym typeface="Poppins Bold"/>
              </a:rPr>
              <a:t> (</a:t>
            </a:r>
            <a:r>
              <a:rPr lang="en-US" sz="2800" dirty="0" err="1">
                <a:solidFill>
                  <a:srgbClr val="1F497D"/>
                </a:solidFill>
                <a:latin typeface="Poppins Bold"/>
                <a:ea typeface="Poppins Bold"/>
                <a:cs typeface="Poppins Bold"/>
                <a:sym typeface="Poppins Bold"/>
              </a:rPr>
              <a:t>Formularul</a:t>
            </a:r>
            <a:r>
              <a:rPr lang="en-US" sz="2800" dirty="0">
                <a:solidFill>
                  <a:srgbClr val="1F497D"/>
                </a:solidFill>
                <a:latin typeface="Poppins Bold"/>
                <a:ea typeface="Poppins Bold"/>
                <a:cs typeface="Poppins Bold"/>
                <a:sym typeface="Poppins Bold"/>
              </a:rPr>
              <a:t> nr.6)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343258" y="7174019"/>
            <a:ext cx="5753100" cy="7585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917"/>
              </a:lnSpc>
              <a:spcBef>
                <a:spcPct val="0"/>
              </a:spcBef>
            </a:pPr>
            <a:r>
              <a:rPr lang="en-US" sz="2800" dirty="0" err="1">
                <a:solidFill>
                  <a:srgbClr val="1F497D"/>
                </a:solidFill>
                <a:latin typeface="Poppins Bold"/>
                <a:ea typeface="Poppins Bold"/>
                <a:cs typeface="Poppins Bold"/>
                <a:sym typeface="Poppins Bold"/>
              </a:rPr>
              <a:t>Declarația</a:t>
            </a:r>
            <a:r>
              <a:rPr lang="en-US" sz="2800" dirty="0">
                <a:solidFill>
                  <a:srgbClr val="1F497D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800" dirty="0" err="1">
                <a:solidFill>
                  <a:srgbClr val="1F497D"/>
                </a:solidFill>
                <a:latin typeface="Poppins Bold"/>
                <a:ea typeface="Poppins Bold"/>
                <a:cs typeface="Poppins Bold"/>
                <a:sym typeface="Poppins Bold"/>
              </a:rPr>
              <a:t>aplicantului</a:t>
            </a:r>
            <a:r>
              <a:rPr lang="en-US" sz="2800" dirty="0">
                <a:solidFill>
                  <a:srgbClr val="1F497D"/>
                </a:solidFill>
                <a:latin typeface="Poppins Bold"/>
                <a:ea typeface="Poppins Bold"/>
                <a:cs typeface="Poppins Bold"/>
                <a:sym typeface="Poppins Bold"/>
              </a:rPr>
              <a:t> (</a:t>
            </a:r>
            <a:r>
              <a:rPr lang="en-US" sz="2800" dirty="0" err="1">
                <a:solidFill>
                  <a:srgbClr val="1F497D"/>
                </a:solidFill>
                <a:latin typeface="Poppins Bold"/>
                <a:ea typeface="Poppins Bold"/>
                <a:cs typeface="Poppins Bold"/>
                <a:sym typeface="Poppins Bold"/>
              </a:rPr>
              <a:t>Formularul</a:t>
            </a:r>
            <a:r>
              <a:rPr lang="en-US" sz="2800" dirty="0">
                <a:solidFill>
                  <a:srgbClr val="1F497D"/>
                </a:solidFill>
                <a:latin typeface="Poppins Bold"/>
                <a:ea typeface="Poppins Bold"/>
                <a:cs typeface="Poppins Bold"/>
                <a:sym typeface="Poppins Bold"/>
              </a:rPr>
              <a:t> nr.7)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336114" y="8845111"/>
            <a:ext cx="4922044" cy="7585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917"/>
              </a:lnSpc>
              <a:spcBef>
                <a:spcPct val="0"/>
              </a:spcBef>
            </a:pPr>
            <a:r>
              <a:rPr lang="en-US" sz="2800" dirty="0" err="1">
                <a:solidFill>
                  <a:srgbClr val="1F497D"/>
                </a:solidFill>
                <a:latin typeface="Poppins Bold"/>
                <a:ea typeface="Poppins Bold"/>
                <a:cs typeface="Poppins Bold"/>
                <a:sym typeface="Poppins Bold"/>
              </a:rPr>
              <a:t>Lista</a:t>
            </a:r>
            <a:r>
              <a:rPr lang="en-US" sz="2800" dirty="0">
                <a:solidFill>
                  <a:srgbClr val="1F497D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800" dirty="0" err="1">
                <a:solidFill>
                  <a:srgbClr val="1F497D"/>
                </a:solidFill>
                <a:latin typeface="Poppins Bold"/>
                <a:ea typeface="Poppins Bold"/>
                <a:cs typeface="Poppins Bold"/>
                <a:sym typeface="Poppins Bold"/>
              </a:rPr>
              <a:t>partenerilor</a:t>
            </a:r>
            <a:r>
              <a:rPr lang="en-US" sz="2800" dirty="0">
                <a:solidFill>
                  <a:srgbClr val="1F497D"/>
                </a:solidFill>
                <a:latin typeface="Poppins Bold"/>
                <a:ea typeface="Poppins Bold"/>
                <a:cs typeface="Poppins Bold"/>
                <a:sym typeface="Poppins Bold"/>
              </a:rPr>
              <a:t> (</a:t>
            </a:r>
            <a:r>
              <a:rPr lang="en-US" sz="2800" dirty="0" err="1">
                <a:solidFill>
                  <a:srgbClr val="1F497D"/>
                </a:solidFill>
                <a:latin typeface="Poppins Bold"/>
                <a:ea typeface="Poppins Bold"/>
                <a:cs typeface="Poppins Bold"/>
                <a:sym typeface="Poppins Bold"/>
              </a:rPr>
              <a:t>Formularul</a:t>
            </a:r>
            <a:r>
              <a:rPr lang="en-US" sz="2800" dirty="0">
                <a:solidFill>
                  <a:srgbClr val="1F497D"/>
                </a:solidFill>
                <a:latin typeface="Poppins Bold"/>
                <a:ea typeface="Poppins Bold"/>
                <a:cs typeface="Poppins Bold"/>
                <a:sym typeface="Poppins Bold"/>
              </a:rPr>
              <a:t> nr.8)</a:t>
            </a:r>
          </a:p>
        </p:txBody>
      </p:sp>
      <p:sp>
        <p:nvSpPr>
          <p:cNvPr id="10" name="Freeform 10"/>
          <p:cNvSpPr/>
          <p:nvPr/>
        </p:nvSpPr>
        <p:spPr>
          <a:xfrm>
            <a:off x="9991039" y="3763497"/>
            <a:ext cx="541223" cy="5551004"/>
          </a:xfrm>
          <a:custGeom>
            <a:avLst/>
            <a:gdLst/>
            <a:ahLst/>
            <a:cxnLst/>
            <a:rect l="l" t="t" r="r" b="b"/>
            <a:pathLst>
              <a:path w="541223" h="5551004">
                <a:moveTo>
                  <a:pt x="0" y="0"/>
                </a:moveTo>
                <a:lnTo>
                  <a:pt x="541223" y="0"/>
                </a:lnTo>
                <a:lnTo>
                  <a:pt x="541223" y="5551004"/>
                </a:lnTo>
                <a:lnTo>
                  <a:pt x="0" y="555100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10615101" y="3744447"/>
            <a:ext cx="5320457" cy="7585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917"/>
              </a:lnSpc>
              <a:spcBef>
                <a:spcPct val="0"/>
              </a:spcBef>
            </a:pPr>
            <a:r>
              <a:rPr lang="en-US" sz="2800" dirty="0" err="1">
                <a:solidFill>
                  <a:srgbClr val="1F497D"/>
                </a:solidFill>
                <a:latin typeface="Poppins Bold"/>
                <a:ea typeface="Poppins Bold"/>
                <a:cs typeface="Poppins Bold"/>
                <a:sym typeface="Poppins Bold"/>
              </a:rPr>
              <a:t>Riscurile</a:t>
            </a:r>
            <a:r>
              <a:rPr lang="en-US" sz="2800" dirty="0">
                <a:solidFill>
                  <a:srgbClr val="1F497D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800" dirty="0" err="1">
                <a:solidFill>
                  <a:srgbClr val="1F497D"/>
                </a:solidFill>
                <a:latin typeface="Poppins Bold"/>
                <a:ea typeface="Poppins Bold"/>
                <a:cs typeface="Poppins Bold"/>
                <a:sym typeface="Poppins Bold"/>
              </a:rPr>
              <a:t>proiectului</a:t>
            </a:r>
            <a:r>
              <a:rPr lang="en-US" sz="2800" dirty="0">
                <a:solidFill>
                  <a:srgbClr val="1F497D"/>
                </a:solidFill>
                <a:latin typeface="Poppins Bold"/>
                <a:ea typeface="Poppins Bold"/>
                <a:cs typeface="Poppins Bold"/>
                <a:sym typeface="Poppins Bold"/>
              </a:rPr>
              <a:t> (</a:t>
            </a:r>
            <a:r>
              <a:rPr lang="en-US" sz="2800" dirty="0" err="1">
                <a:solidFill>
                  <a:srgbClr val="1F497D"/>
                </a:solidFill>
                <a:latin typeface="Poppins Bold"/>
                <a:ea typeface="Poppins Bold"/>
                <a:cs typeface="Poppins Bold"/>
                <a:sym typeface="Poppins Bold"/>
              </a:rPr>
              <a:t>Formularul</a:t>
            </a:r>
            <a:r>
              <a:rPr lang="en-US" sz="2800" dirty="0">
                <a:solidFill>
                  <a:srgbClr val="1F497D"/>
                </a:solidFill>
                <a:latin typeface="Poppins Bold"/>
                <a:ea typeface="Poppins Bold"/>
                <a:cs typeface="Poppins Bold"/>
                <a:sym typeface="Poppins Bold"/>
              </a:rPr>
              <a:t> nr.9)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601558" y="5445777"/>
            <a:ext cx="7661970" cy="12926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en-US" sz="2800" dirty="0" err="1">
                <a:solidFill>
                  <a:srgbClr val="1F497D"/>
                </a:solidFill>
                <a:latin typeface="Poppins Bold"/>
                <a:ea typeface="Poppins Bold"/>
                <a:cs typeface="Poppins Bold"/>
                <a:sym typeface="Poppins Bold"/>
              </a:rPr>
              <a:t>Planul</a:t>
            </a:r>
            <a:r>
              <a:rPr lang="en-US" sz="2800" dirty="0">
                <a:solidFill>
                  <a:srgbClr val="1F497D"/>
                </a:solidFill>
                <a:latin typeface="Poppins Bold"/>
                <a:ea typeface="Poppins Bold"/>
                <a:cs typeface="Poppins Bold"/>
                <a:sym typeface="Poppins Bold"/>
              </a:rPr>
              <a:t> de </a:t>
            </a:r>
            <a:r>
              <a:rPr lang="en-US" sz="2800" dirty="0" err="1">
                <a:solidFill>
                  <a:srgbClr val="1F497D"/>
                </a:solidFill>
                <a:latin typeface="Poppins Bold"/>
                <a:ea typeface="Poppins Bold"/>
                <a:cs typeface="Poppins Bold"/>
                <a:sym typeface="Poppins Bold"/>
              </a:rPr>
              <a:t>acțiuni</a:t>
            </a:r>
            <a:r>
              <a:rPr lang="en-US" sz="2800" dirty="0">
                <a:solidFill>
                  <a:srgbClr val="1F497D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800" dirty="0" err="1">
                <a:solidFill>
                  <a:srgbClr val="1F497D"/>
                </a:solidFill>
                <a:latin typeface="Poppins Bold"/>
                <a:ea typeface="Poppins Bold"/>
                <a:cs typeface="Poppins Bold"/>
                <a:sym typeface="Poppins Bold"/>
              </a:rPr>
              <a:t>privind</a:t>
            </a:r>
            <a:r>
              <a:rPr lang="en-US" sz="2800" dirty="0">
                <a:solidFill>
                  <a:srgbClr val="1F497D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800" dirty="0" err="1">
                <a:solidFill>
                  <a:srgbClr val="1F497D"/>
                </a:solidFill>
                <a:latin typeface="Poppins Bold"/>
                <a:ea typeface="Poppins Bold"/>
                <a:cs typeface="Poppins Bold"/>
                <a:sym typeface="Poppins Bold"/>
              </a:rPr>
              <a:t>asigurarea</a:t>
            </a:r>
            <a:r>
              <a:rPr lang="en-US" sz="2800" dirty="0">
                <a:solidFill>
                  <a:srgbClr val="1F497D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800" dirty="0" err="1">
                <a:solidFill>
                  <a:srgbClr val="1F497D"/>
                </a:solidFill>
                <a:latin typeface="Poppins Bold"/>
                <a:ea typeface="Poppins Bold"/>
                <a:cs typeface="Poppins Bold"/>
                <a:sym typeface="Poppins Bold"/>
              </a:rPr>
              <a:t>durabilității</a:t>
            </a:r>
            <a:r>
              <a:rPr lang="en-US" sz="2800" dirty="0">
                <a:solidFill>
                  <a:srgbClr val="1F497D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800" dirty="0" err="1">
                <a:solidFill>
                  <a:srgbClr val="1F497D"/>
                </a:solidFill>
                <a:latin typeface="Poppins Bold"/>
                <a:ea typeface="Poppins Bold"/>
                <a:cs typeface="Poppins Bold"/>
                <a:sym typeface="Poppins Bold"/>
              </a:rPr>
              <a:t>proiectului</a:t>
            </a:r>
            <a:endParaRPr lang="en-US" sz="2800" dirty="0">
              <a:solidFill>
                <a:srgbClr val="1F497D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>
              <a:spcBef>
                <a:spcPct val="0"/>
              </a:spcBef>
            </a:pPr>
            <a:r>
              <a:rPr lang="en-US" sz="2800" dirty="0">
                <a:solidFill>
                  <a:srgbClr val="1F497D"/>
                </a:solidFill>
                <a:latin typeface="Poppins Bold"/>
                <a:ea typeface="Poppins Bold"/>
                <a:cs typeface="Poppins Bold"/>
                <a:sym typeface="Poppins Bold"/>
              </a:rPr>
              <a:t>(</a:t>
            </a:r>
            <a:r>
              <a:rPr lang="en-US" sz="2800" dirty="0" err="1">
                <a:solidFill>
                  <a:srgbClr val="1F497D"/>
                </a:solidFill>
                <a:latin typeface="Poppins Bold"/>
                <a:ea typeface="Poppins Bold"/>
                <a:cs typeface="Poppins Bold"/>
                <a:sym typeface="Poppins Bold"/>
              </a:rPr>
              <a:t>Formularul</a:t>
            </a:r>
            <a:r>
              <a:rPr lang="en-US" sz="2800" dirty="0">
                <a:solidFill>
                  <a:srgbClr val="1F497D"/>
                </a:solidFill>
                <a:latin typeface="Poppins Bold"/>
                <a:ea typeface="Poppins Bold"/>
                <a:cs typeface="Poppins Bold"/>
                <a:sym typeface="Poppins Bold"/>
              </a:rPr>
              <a:t> nr.10)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558993" y="7193069"/>
            <a:ext cx="5452765" cy="7585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917"/>
              </a:lnSpc>
              <a:spcBef>
                <a:spcPct val="0"/>
              </a:spcBef>
            </a:pPr>
            <a:r>
              <a:rPr lang="en-US" sz="2800" dirty="0" err="1">
                <a:solidFill>
                  <a:srgbClr val="1F497D"/>
                </a:solidFill>
                <a:latin typeface="Poppins Bold"/>
                <a:ea typeface="Poppins Bold"/>
                <a:cs typeface="Poppins Bold"/>
                <a:sym typeface="Poppins Bold"/>
              </a:rPr>
              <a:t>Tabelul</a:t>
            </a:r>
            <a:r>
              <a:rPr lang="en-US" sz="2800" dirty="0">
                <a:solidFill>
                  <a:srgbClr val="1F497D"/>
                </a:solidFill>
                <a:latin typeface="Poppins Bold"/>
                <a:ea typeface="Poppins Bold"/>
                <a:cs typeface="Poppins Bold"/>
                <a:sym typeface="Poppins Bold"/>
              </a:rPr>
              <a:t> de </a:t>
            </a:r>
            <a:r>
              <a:rPr lang="en-US" sz="2800" dirty="0" err="1">
                <a:solidFill>
                  <a:srgbClr val="1F497D"/>
                </a:solidFill>
                <a:latin typeface="Poppins Bold"/>
                <a:ea typeface="Poppins Bold"/>
                <a:cs typeface="Poppins Bold"/>
                <a:sym typeface="Poppins Bold"/>
              </a:rPr>
              <a:t>verificare</a:t>
            </a:r>
            <a:r>
              <a:rPr lang="en-US" sz="2800" dirty="0">
                <a:solidFill>
                  <a:srgbClr val="1F497D"/>
                </a:solidFill>
                <a:latin typeface="Poppins Bold"/>
                <a:ea typeface="Poppins Bold"/>
                <a:cs typeface="Poppins Bold"/>
                <a:sym typeface="Poppins Bold"/>
              </a:rPr>
              <a:t> (</a:t>
            </a:r>
            <a:r>
              <a:rPr lang="en-US" sz="2800" dirty="0" err="1">
                <a:solidFill>
                  <a:srgbClr val="1F497D"/>
                </a:solidFill>
                <a:latin typeface="Poppins Bold"/>
                <a:ea typeface="Poppins Bold"/>
                <a:cs typeface="Poppins Bold"/>
                <a:sym typeface="Poppins Bold"/>
              </a:rPr>
              <a:t>Formularul</a:t>
            </a:r>
            <a:r>
              <a:rPr lang="en-US" sz="2800" dirty="0">
                <a:solidFill>
                  <a:srgbClr val="1F497D"/>
                </a:solidFill>
                <a:latin typeface="Poppins Bold"/>
                <a:ea typeface="Poppins Bold"/>
                <a:cs typeface="Poppins Bold"/>
                <a:sym typeface="Poppins Bold"/>
              </a:rPr>
              <a:t> nr.11)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0601558" y="8892736"/>
            <a:ext cx="5721846" cy="7585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917"/>
              </a:lnSpc>
              <a:spcBef>
                <a:spcPct val="0"/>
              </a:spcBef>
            </a:pPr>
            <a:r>
              <a:rPr lang="en-US" sz="2800" dirty="0" err="1" smtClean="0">
                <a:solidFill>
                  <a:srgbClr val="1F497D"/>
                </a:solidFill>
                <a:latin typeface="Poppins Bold"/>
                <a:ea typeface="Poppins Bold"/>
                <a:cs typeface="Poppins Bold"/>
                <a:sym typeface="Poppins Bold"/>
              </a:rPr>
              <a:t>Documentele</a:t>
            </a:r>
            <a:r>
              <a:rPr lang="en-US" sz="2800" dirty="0" smtClean="0">
                <a:solidFill>
                  <a:srgbClr val="1F497D"/>
                </a:solidFill>
                <a:latin typeface="Poppins Bold"/>
                <a:ea typeface="Poppins Bold"/>
                <a:cs typeface="Poppins Bold"/>
                <a:sym typeface="Poppins Bold"/>
              </a:rPr>
              <a:t> de </a:t>
            </a:r>
            <a:r>
              <a:rPr lang="en-US" sz="2800" dirty="0" err="1">
                <a:solidFill>
                  <a:srgbClr val="1F497D"/>
                </a:solidFill>
                <a:latin typeface="Poppins Bold"/>
                <a:ea typeface="Poppins Bold"/>
                <a:cs typeface="Poppins Bold"/>
                <a:sym typeface="Poppins Bold"/>
              </a:rPr>
              <a:t>suport</a:t>
            </a:r>
            <a:r>
              <a:rPr lang="en-US" sz="2800" dirty="0">
                <a:solidFill>
                  <a:srgbClr val="1F497D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800" dirty="0" err="1">
                <a:solidFill>
                  <a:srgbClr val="1F497D"/>
                </a:solidFill>
                <a:latin typeface="Poppins Bold"/>
                <a:ea typeface="Poppins Bold"/>
                <a:cs typeface="Poppins Bold"/>
                <a:sym typeface="Poppins Bold"/>
              </a:rPr>
              <a:t>și</a:t>
            </a:r>
            <a:r>
              <a:rPr lang="en-US" sz="2800" dirty="0">
                <a:solidFill>
                  <a:srgbClr val="1F497D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800" dirty="0" err="1">
                <a:solidFill>
                  <a:srgbClr val="1F497D"/>
                </a:solidFill>
                <a:latin typeface="Poppins Bold"/>
                <a:ea typeface="Poppins Bold"/>
                <a:cs typeface="Poppins Bold"/>
                <a:sym typeface="Poppins Bold"/>
              </a:rPr>
              <a:t>cele</a:t>
            </a:r>
            <a:r>
              <a:rPr lang="en-US" sz="2800" dirty="0">
                <a:solidFill>
                  <a:srgbClr val="1F497D"/>
                </a:solidFill>
                <a:latin typeface="Poppins Bold"/>
                <a:ea typeface="Poppins Bold"/>
                <a:cs typeface="Poppins Bold"/>
                <a:sym typeface="Poppins Bold"/>
              </a:rPr>
              <a:t> confirmative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393588" y="3935888"/>
            <a:ext cx="750412" cy="750412"/>
          </a:xfrm>
          <a:custGeom>
            <a:avLst/>
            <a:gdLst/>
            <a:ahLst/>
            <a:cxnLst/>
            <a:rect l="l" t="t" r="r" b="b"/>
            <a:pathLst>
              <a:path w="750412" h="750412">
                <a:moveTo>
                  <a:pt x="0" y="0"/>
                </a:moveTo>
                <a:lnTo>
                  <a:pt x="750412" y="0"/>
                </a:lnTo>
                <a:lnTo>
                  <a:pt x="750412" y="750412"/>
                </a:lnTo>
                <a:lnTo>
                  <a:pt x="0" y="750412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8393588" y="5143500"/>
            <a:ext cx="750412" cy="750412"/>
          </a:xfrm>
          <a:custGeom>
            <a:avLst/>
            <a:gdLst/>
            <a:ahLst/>
            <a:cxnLst/>
            <a:rect l="l" t="t" r="r" b="b"/>
            <a:pathLst>
              <a:path w="750412" h="750412">
                <a:moveTo>
                  <a:pt x="0" y="0"/>
                </a:moveTo>
                <a:lnTo>
                  <a:pt x="750412" y="0"/>
                </a:lnTo>
                <a:lnTo>
                  <a:pt x="750412" y="750412"/>
                </a:lnTo>
                <a:lnTo>
                  <a:pt x="0" y="750412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8393588" y="6373598"/>
            <a:ext cx="750412" cy="750412"/>
          </a:xfrm>
          <a:custGeom>
            <a:avLst/>
            <a:gdLst/>
            <a:ahLst/>
            <a:cxnLst/>
            <a:rect l="l" t="t" r="r" b="b"/>
            <a:pathLst>
              <a:path w="750412" h="750412">
                <a:moveTo>
                  <a:pt x="0" y="0"/>
                </a:moveTo>
                <a:lnTo>
                  <a:pt x="750412" y="0"/>
                </a:lnTo>
                <a:lnTo>
                  <a:pt x="750412" y="750412"/>
                </a:lnTo>
                <a:lnTo>
                  <a:pt x="0" y="750412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print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8393588" y="7571685"/>
            <a:ext cx="750412" cy="747683"/>
          </a:xfrm>
          <a:custGeom>
            <a:avLst/>
            <a:gdLst/>
            <a:ahLst/>
            <a:cxnLst/>
            <a:rect l="l" t="t" r="r" b="b"/>
            <a:pathLst>
              <a:path w="750412" h="747683">
                <a:moveTo>
                  <a:pt x="0" y="0"/>
                </a:moveTo>
                <a:lnTo>
                  <a:pt x="750412" y="0"/>
                </a:lnTo>
                <a:lnTo>
                  <a:pt x="750412" y="747683"/>
                </a:lnTo>
                <a:lnTo>
                  <a:pt x="0" y="747683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print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9144000" y="448286"/>
            <a:ext cx="8644330" cy="2358109"/>
          </a:xfrm>
          <a:custGeom>
            <a:avLst/>
            <a:gdLst/>
            <a:ahLst/>
            <a:cxnLst/>
            <a:rect l="l" t="t" r="r" b="b"/>
            <a:pathLst>
              <a:path w="8644330" h="2358109">
                <a:moveTo>
                  <a:pt x="0" y="0"/>
                </a:moveTo>
                <a:lnTo>
                  <a:pt x="8644330" y="0"/>
                </a:lnTo>
                <a:lnTo>
                  <a:pt x="8644330" y="2358109"/>
                </a:lnTo>
                <a:lnTo>
                  <a:pt x="0" y="235810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9384481" y="3915672"/>
            <a:ext cx="8882523" cy="634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>
                <a:solidFill>
                  <a:srgbClr val="1F4F74"/>
                </a:solidFill>
                <a:latin typeface="Poppins Bold"/>
                <a:ea typeface="Poppins Bold"/>
                <a:cs typeface="Poppins Bold"/>
                <a:sym typeface="Poppins Bold"/>
              </a:rPr>
              <a:t>or. Ialoveni, str. Alexandru cel Bun, 33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8915400" y="5143500"/>
            <a:ext cx="4697722" cy="6349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 dirty="0">
                <a:solidFill>
                  <a:srgbClr val="1F4F74"/>
                </a:solidFill>
                <a:latin typeface="Poppins Bold"/>
                <a:ea typeface="Poppins Bold"/>
                <a:cs typeface="Poppins Bold"/>
                <a:sym typeface="Poppins Bold"/>
              </a:rPr>
              <a:t>+373 268 2 26 92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9448800" y="6369391"/>
            <a:ext cx="7288522" cy="6349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 dirty="0">
                <a:solidFill>
                  <a:srgbClr val="1F4F74"/>
                </a:solidFill>
                <a:latin typeface="Poppins Bold"/>
                <a:ea typeface="Poppins Bold"/>
                <a:cs typeface="Poppins Bold"/>
                <a:sym typeface="Poppins Bold"/>
              </a:rPr>
              <a:t>adrcentru@adrcentru.gov.md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448800" y="7658100"/>
            <a:ext cx="6069322" cy="6349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 dirty="0">
                <a:solidFill>
                  <a:srgbClr val="1F4F74"/>
                </a:solidFill>
                <a:latin typeface="Poppins Bold"/>
                <a:ea typeface="Poppins Bold"/>
                <a:cs typeface="Poppins Bold"/>
                <a:sym typeface="Poppins Bold"/>
              </a:rPr>
              <a:t>facebook.com/</a:t>
            </a:r>
            <a:r>
              <a:rPr lang="en-US" sz="3500" dirty="0" err="1">
                <a:solidFill>
                  <a:srgbClr val="1F4F74"/>
                </a:solidFill>
                <a:latin typeface="Poppins Bold"/>
                <a:ea typeface="Poppins Bold"/>
                <a:cs typeface="Poppins Bold"/>
                <a:sym typeface="Poppins Bold"/>
              </a:rPr>
              <a:t>adrcentru</a:t>
            </a:r>
            <a:endParaRPr lang="en-US" sz="3500" dirty="0">
              <a:solidFill>
                <a:srgbClr val="1F4F74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11" name="Freeform 11"/>
          <p:cNvSpPr/>
          <p:nvPr/>
        </p:nvSpPr>
        <p:spPr>
          <a:xfrm>
            <a:off x="0" y="699499"/>
            <a:ext cx="8085249" cy="8888002"/>
          </a:xfrm>
          <a:custGeom>
            <a:avLst/>
            <a:gdLst/>
            <a:ahLst/>
            <a:cxnLst/>
            <a:rect l="l" t="t" r="r" b="b"/>
            <a:pathLst>
              <a:path w="8085249" h="8888002">
                <a:moveTo>
                  <a:pt x="0" y="0"/>
                </a:moveTo>
                <a:lnTo>
                  <a:pt x="8085249" y="0"/>
                </a:lnTo>
                <a:lnTo>
                  <a:pt x="8085249" y="8888002"/>
                </a:lnTo>
                <a:lnTo>
                  <a:pt x="0" y="8888002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alphaModFix amt="55000"/>
            </a:blip>
            <a:stretch>
              <a:fillRect l="-2242" r="-2242"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64458" y="2704744"/>
            <a:ext cx="1876559" cy="1876559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4697B"/>
            </a:solidFill>
            <a:ln cap="sq">
              <a:noFill/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44145" tIns="44145" rIns="44145" bIns="44145" rtlCol="0" anchor="ctr"/>
            <a:lstStyle/>
            <a:p>
              <a:pPr algn="ctr">
                <a:lnSpc>
                  <a:spcPts val="2535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4813426" y="2704744"/>
            <a:ext cx="1876559" cy="1876559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3F67"/>
            </a:solidFill>
            <a:ln cap="sq">
              <a:noFill/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44145" tIns="44145" rIns="44145" bIns="44145" rtlCol="0" anchor="ctr"/>
            <a:lstStyle/>
            <a:p>
              <a:pPr algn="ctr">
                <a:lnSpc>
                  <a:spcPts val="2535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8076225" y="2704744"/>
            <a:ext cx="1876559" cy="1876559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58467"/>
            </a:solidFill>
            <a:ln cap="sq">
              <a:noFill/>
              <a:prstDash val="solid"/>
              <a:miter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44145" tIns="44145" rIns="44145" bIns="44145" rtlCol="0" anchor="ctr"/>
            <a:lstStyle/>
            <a:p>
              <a:pPr algn="ctr">
                <a:lnSpc>
                  <a:spcPts val="2535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1343433" y="2704744"/>
            <a:ext cx="1876559" cy="1876559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B9D9C"/>
            </a:solidFill>
            <a:ln cap="sq">
              <a:noFill/>
              <a:prstDash val="solid"/>
              <a:miter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44145" tIns="44145" rIns="44145" bIns="44145" rtlCol="0" anchor="ctr"/>
            <a:lstStyle/>
            <a:p>
              <a:pPr algn="ctr">
                <a:lnSpc>
                  <a:spcPts val="2535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4379512" y="2733319"/>
            <a:ext cx="1876559" cy="1876559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4C697"/>
            </a:solidFill>
            <a:ln cap="sq">
              <a:noFill/>
              <a:prstDash val="solid"/>
              <a:miter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44145" tIns="44145" rIns="44145" bIns="44145" rtlCol="0" anchor="ctr"/>
            <a:lstStyle/>
            <a:p>
              <a:pPr algn="ctr">
                <a:lnSpc>
                  <a:spcPts val="2535"/>
                </a:lnSpc>
              </a:pPr>
              <a:endParaRPr/>
            </a:p>
          </p:txBody>
        </p:sp>
      </p:grpSp>
      <p:sp>
        <p:nvSpPr>
          <p:cNvPr id="17" name="AutoShape 17"/>
          <p:cNvSpPr/>
          <p:nvPr/>
        </p:nvSpPr>
        <p:spPr>
          <a:xfrm>
            <a:off x="2302737" y="4461182"/>
            <a:ext cx="0" cy="856343"/>
          </a:xfrm>
          <a:prstGeom prst="line">
            <a:avLst/>
          </a:prstGeom>
          <a:ln w="76200" cap="flat">
            <a:solidFill>
              <a:srgbClr val="D9D9D9"/>
            </a:solidFill>
            <a:prstDash val="sysDot"/>
            <a:headEnd type="none" w="sm" len="sm"/>
            <a:tailEnd type="none" w="sm" len="sm"/>
          </a:ln>
        </p:spPr>
      </p:sp>
      <p:sp>
        <p:nvSpPr>
          <p:cNvPr id="18" name="AutoShape 18"/>
          <p:cNvSpPr/>
          <p:nvPr/>
        </p:nvSpPr>
        <p:spPr>
          <a:xfrm>
            <a:off x="5789804" y="4433951"/>
            <a:ext cx="1" cy="640103"/>
          </a:xfrm>
          <a:prstGeom prst="line">
            <a:avLst/>
          </a:prstGeom>
          <a:ln w="76200" cap="flat">
            <a:solidFill>
              <a:srgbClr val="D9D9D9"/>
            </a:solidFill>
            <a:prstDash val="sysDot"/>
            <a:headEnd type="none" w="sm" len="sm"/>
            <a:tailEnd type="none" w="sm" len="sm"/>
          </a:ln>
        </p:spPr>
      </p:sp>
      <p:grpSp>
        <p:nvGrpSpPr>
          <p:cNvPr id="19" name="Group 19"/>
          <p:cNvGrpSpPr/>
          <p:nvPr/>
        </p:nvGrpSpPr>
        <p:grpSpPr>
          <a:xfrm>
            <a:off x="610936" y="6252455"/>
            <a:ext cx="3383603" cy="765775"/>
            <a:chOff x="0" y="0"/>
            <a:chExt cx="4511471" cy="1021034"/>
          </a:xfrm>
        </p:grpSpPr>
        <p:grpSp>
          <p:nvGrpSpPr>
            <p:cNvPr id="20" name="Group 20"/>
            <p:cNvGrpSpPr/>
            <p:nvPr/>
          </p:nvGrpSpPr>
          <p:grpSpPr>
            <a:xfrm>
              <a:off x="611724" y="0"/>
              <a:ext cx="3053598" cy="1021034"/>
              <a:chOff x="0" y="0"/>
              <a:chExt cx="594422" cy="198757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594422" cy="198757"/>
              </a:xfrm>
              <a:custGeom>
                <a:avLst/>
                <a:gdLst/>
                <a:ahLst/>
                <a:cxnLst/>
                <a:rect l="l" t="t" r="r" b="b"/>
                <a:pathLst>
                  <a:path w="594422" h="198757">
                    <a:moveTo>
                      <a:pt x="0" y="0"/>
                    </a:moveTo>
                    <a:lnTo>
                      <a:pt x="594422" y="0"/>
                    </a:lnTo>
                    <a:lnTo>
                      <a:pt x="594422" y="198757"/>
                    </a:lnTo>
                    <a:lnTo>
                      <a:pt x="0" y="198757"/>
                    </a:lnTo>
                    <a:close/>
                  </a:path>
                </a:pathLst>
              </a:custGeom>
              <a:solidFill>
                <a:srgbClr val="24697B"/>
              </a:solidFill>
            </p:spPr>
          </p:sp>
          <p:sp>
            <p:nvSpPr>
              <p:cNvPr id="22" name="TextBox 22"/>
              <p:cNvSpPr txBox="1"/>
              <p:nvPr/>
            </p:nvSpPr>
            <p:spPr>
              <a:xfrm>
                <a:off x="0" y="-38100"/>
                <a:ext cx="594422" cy="236857"/>
              </a:xfrm>
              <a:prstGeom prst="rect">
                <a:avLst/>
              </a:prstGeom>
            </p:spPr>
            <p:txBody>
              <a:bodyPr lIns="51548" tIns="51548" rIns="51548" bIns="51548" rtlCol="0" anchor="ctr"/>
              <a:lstStyle/>
              <a:p>
                <a:pPr algn="ctr">
                  <a:lnSpc>
                    <a:spcPts val="2917"/>
                  </a:lnSpc>
                </a:pPr>
                <a:endParaRPr/>
              </a:p>
            </p:txBody>
          </p:sp>
        </p:grpSp>
        <p:grpSp>
          <p:nvGrpSpPr>
            <p:cNvPr id="23" name="Group 23"/>
            <p:cNvGrpSpPr/>
            <p:nvPr/>
          </p:nvGrpSpPr>
          <p:grpSpPr>
            <a:xfrm>
              <a:off x="3093984" y="0"/>
              <a:ext cx="1417487" cy="1021034"/>
              <a:chOff x="0" y="0"/>
              <a:chExt cx="576351" cy="415152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0" y="0"/>
                <a:ext cx="576351" cy="415152"/>
              </a:xfrm>
              <a:custGeom>
                <a:avLst/>
                <a:gdLst/>
                <a:ahLst/>
                <a:cxnLst/>
                <a:rect l="l" t="t" r="r" b="b"/>
                <a:pathLst>
                  <a:path w="576351" h="415152">
                    <a:moveTo>
                      <a:pt x="373151" y="0"/>
                    </a:moveTo>
                    <a:lnTo>
                      <a:pt x="0" y="0"/>
                    </a:lnTo>
                    <a:lnTo>
                      <a:pt x="0" y="415152"/>
                    </a:lnTo>
                    <a:lnTo>
                      <a:pt x="373151" y="415152"/>
                    </a:lnTo>
                    <a:lnTo>
                      <a:pt x="576351" y="207576"/>
                    </a:lnTo>
                    <a:lnTo>
                      <a:pt x="373151" y="0"/>
                    </a:lnTo>
                    <a:close/>
                  </a:path>
                </a:pathLst>
              </a:custGeom>
              <a:solidFill>
                <a:srgbClr val="24697B"/>
              </a:solidFill>
            </p:spPr>
          </p:sp>
          <p:sp>
            <p:nvSpPr>
              <p:cNvPr id="25" name="TextBox 25"/>
              <p:cNvSpPr txBox="1"/>
              <p:nvPr/>
            </p:nvSpPr>
            <p:spPr>
              <a:xfrm>
                <a:off x="0" y="-38100"/>
                <a:ext cx="462051" cy="453252"/>
              </a:xfrm>
              <a:prstGeom prst="rect">
                <a:avLst/>
              </a:prstGeom>
            </p:spPr>
            <p:txBody>
              <a:bodyPr lIns="51548" tIns="51548" rIns="51548" bIns="51548" rtlCol="0" anchor="ctr"/>
              <a:lstStyle/>
              <a:p>
                <a:pPr algn="ctr">
                  <a:lnSpc>
                    <a:spcPts val="2917"/>
                  </a:lnSpc>
                </a:pPr>
                <a:endParaRPr/>
              </a:p>
            </p:txBody>
          </p:sp>
        </p:grpSp>
        <p:grpSp>
          <p:nvGrpSpPr>
            <p:cNvPr id="26" name="Group 26"/>
            <p:cNvGrpSpPr/>
            <p:nvPr/>
          </p:nvGrpSpPr>
          <p:grpSpPr>
            <a:xfrm>
              <a:off x="0" y="0"/>
              <a:ext cx="1999016" cy="1021034"/>
              <a:chOff x="0" y="0"/>
              <a:chExt cx="812800" cy="415152"/>
            </a:xfrm>
          </p:grpSpPr>
          <p:sp>
            <p:nvSpPr>
              <p:cNvPr id="27" name="Freeform 27"/>
              <p:cNvSpPr/>
              <p:nvPr/>
            </p:nvSpPr>
            <p:spPr>
              <a:xfrm>
                <a:off x="0" y="0"/>
                <a:ext cx="812800" cy="415152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415152">
                    <a:moveTo>
                      <a:pt x="0" y="0"/>
                    </a:moveTo>
                    <a:lnTo>
                      <a:pt x="609600" y="0"/>
                    </a:lnTo>
                    <a:lnTo>
                      <a:pt x="812800" y="207576"/>
                    </a:lnTo>
                    <a:lnTo>
                      <a:pt x="609600" y="415152"/>
                    </a:lnTo>
                    <a:lnTo>
                      <a:pt x="0" y="415152"/>
                    </a:lnTo>
                    <a:lnTo>
                      <a:pt x="203200" y="2075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4697B"/>
              </a:solidFill>
            </p:spPr>
          </p:sp>
          <p:sp>
            <p:nvSpPr>
              <p:cNvPr id="28" name="TextBox 28"/>
              <p:cNvSpPr txBox="1"/>
              <p:nvPr/>
            </p:nvSpPr>
            <p:spPr>
              <a:xfrm>
                <a:off x="177800" y="-38100"/>
                <a:ext cx="558800" cy="45325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17"/>
                  </a:lnSpc>
                </a:pPr>
                <a:endParaRPr/>
              </a:p>
            </p:txBody>
          </p:sp>
        </p:grpSp>
      </p:grpSp>
      <p:grpSp>
        <p:nvGrpSpPr>
          <p:cNvPr id="29" name="Group 29"/>
          <p:cNvGrpSpPr/>
          <p:nvPr/>
        </p:nvGrpSpPr>
        <p:grpSpPr>
          <a:xfrm>
            <a:off x="3882180" y="6252455"/>
            <a:ext cx="3383603" cy="765775"/>
            <a:chOff x="0" y="0"/>
            <a:chExt cx="4511471" cy="1021034"/>
          </a:xfrm>
        </p:grpSpPr>
        <p:grpSp>
          <p:nvGrpSpPr>
            <p:cNvPr id="30" name="Group 30"/>
            <p:cNvGrpSpPr/>
            <p:nvPr/>
          </p:nvGrpSpPr>
          <p:grpSpPr>
            <a:xfrm>
              <a:off x="611724" y="0"/>
              <a:ext cx="3053598" cy="1021034"/>
              <a:chOff x="0" y="0"/>
              <a:chExt cx="594422" cy="198757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0" y="0"/>
                <a:ext cx="594422" cy="198757"/>
              </a:xfrm>
              <a:custGeom>
                <a:avLst/>
                <a:gdLst/>
                <a:ahLst/>
                <a:cxnLst/>
                <a:rect l="l" t="t" r="r" b="b"/>
                <a:pathLst>
                  <a:path w="594422" h="198757">
                    <a:moveTo>
                      <a:pt x="0" y="0"/>
                    </a:moveTo>
                    <a:lnTo>
                      <a:pt x="594422" y="0"/>
                    </a:lnTo>
                    <a:lnTo>
                      <a:pt x="594422" y="198757"/>
                    </a:lnTo>
                    <a:lnTo>
                      <a:pt x="0" y="198757"/>
                    </a:lnTo>
                    <a:close/>
                  </a:path>
                </a:pathLst>
              </a:custGeom>
              <a:solidFill>
                <a:srgbClr val="1C847B"/>
              </a:solidFill>
            </p:spPr>
          </p:sp>
          <p:sp>
            <p:nvSpPr>
              <p:cNvPr id="32" name="TextBox 32"/>
              <p:cNvSpPr txBox="1"/>
              <p:nvPr/>
            </p:nvSpPr>
            <p:spPr>
              <a:xfrm>
                <a:off x="0" y="-38100"/>
                <a:ext cx="594422" cy="236857"/>
              </a:xfrm>
              <a:prstGeom prst="rect">
                <a:avLst/>
              </a:prstGeom>
            </p:spPr>
            <p:txBody>
              <a:bodyPr lIns="51548" tIns="51548" rIns="51548" bIns="51548" rtlCol="0" anchor="ctr"/>
              <a:lstStyle/>
              <a:p>
                <a:pPr algn="ctr">
                  <a:lnSpc>
                    <a:spcPts val="2917"/>
                  </a:lnSpc>
                </a:pPr>
                <a:endParaRPr/>
              </a:p>
            </p:txBody>
          </p:sp>
        </p:grpSp>
        <p:grpSp>
          <p:nvGrpSpPr>
            <p:cNvPr id="33" name="Group 33"/>
            <p:cNvGrpSpPr/>
            <p:nvPr/>
          </p:nvGrpSpPr>
          <p:grpSpPr>
            <a:xfrm>
              <a:off x="3093984" y="0"/>
              <a:ext cx="1417487" cy="1021034"/>
              <a:chOff x="0" y="0"/>
              <a:chExt cx="576351" cy="415152"/>
            </a:xfrm>
          </p:grpSpPr>
          <p:sp>
            <p:nvSpPr>
              <p:cNvPr id="34" name="Freeform 34"/>
              <p:cNvSpPr/>
              <p:nvPr/>
            </p:nvSpPr>
            <p:spPr>
              <a:xfrm>
                <a:off x="0" y="0"/>
                <a:ext cx="576351" cy="415152"/>
              </a:xfrm>
              <a:custGeom>
                <a:avLst/>
                <a:gdLst/>
                <a:ahLst/>
                <a:cxnLst/>
                <a:rect l="l" t="t" r="r" b="b"/>
                <a:pathLst>
                  <a:path w="576351" h="415152">
                    <a:moveTo>
                      <a:pt x="373151" y="0"/>
                    </a:moveTo>
                    <a:lnTo>
                      <a:pt x="0" y="0"/>
                    </a:lnTo>
                    <a:lnTo>
                      <a:pt x="0" y="415152"/>
                    </a:lnTo>
                    <a:lnTo>
                      <a:pt x="373151" y="415152"/>
                    </a:lnTo>
                    <a:lnTo>
                      <a:pt x="576351" y="207576"/>
                    </a:lnTo>
                    <a:lnTo>
                      <a:pt x="373151" y="0"/>
                    </a:lnTo>
                    <a:close/>
                  </a:path>
                </a:pathLst>
              </a:custGeom>
              <a:solidFill>
                <a:srgbClr val="1C847B"/>
              </a:solidFill>
            </p:spPr>
          </p:sp>
          <p:sp>
            <p:nvSpPr>
              <p:cNvPr id="35" name="TextBox 35"/>
              <p:cNvSpPr txBox="1"/>
              <p:nvPr/>
            </p:nvSpPr>
            <p:spPr>
              <a:xfrm>
                <a:off x="0" y="-38100"/>
                <a:ext cx="462051" cy="453252"/>
              </a:xfrm>
              <a:prstGeom prst="rect">
                <a:avLst/>
              </a:prstGeom>
            </p:spPr>
            <p:txBody>
              <a:bodyPr lIns="51548" tIns="51548" rIns="51548" bIns="51548" rtlCol="0" anchor="ctr"/>
              <a:lstStyle/>
              <a:p>
                <a:pPr algn="ctr">
                  <a:lnSpc>
                    <a:spcPts val="2917"/>
                  </a:lnSpc>
                </a:pPr>
                <a:endParaRPr/>
              </a:p>
            </p:txBody>
          </p:sp>
        </p:grpSp>
        <p:grpSp>
          <p:nvGrpSpPr>
            <p:cNvPr id="36" name="Group 36"/>
            <p:cNvGrpSpPr/>
            <p:nvPr/>
          </p:nvGrpSpPr>
          <p:grpSpPr>
            <a:xfrm>
              <a:off x="0" y="0"/>
              <a:ext cx="1999016" cy="1021034"/>
              <a:chOff x="0" y="0"/>
              <a:chExt cx="812800" cy="415152"/>
            </a:xfrm>
          </p:grpSpPr>
          <p:sp>
            <p:nvSpPr>
              <p:cNvPr id="37" name="Freeform 37"/>
              <p:cNvSpPr/>
              <p:nvPr/>
            </p:nvSpPr>
            <p:spPr>
              <a:xfrm>
                <a:off x="0" y="0"/>
                <a:ext cx="812800" cy="415152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415152">
                    <a:moveTo>
                      <a:pt x="0" y="0"/>
                    </a:moveTo>
                    <a:lnTo>
                      <a:pt x="609600" y="0"/>
                    </a:lnTo>
                    <a:lnTo>
                      <a:pt x="812800" y="207576"/>
                    </a:lnTo>
                    <a:lnTo>
                      <a:pt x="609600" y="415152"/>
                    </a:lnTo>
                    <a:lnTo>
                      <a:pt x="0" y="415152"/>
                    </a:lnTo>
                    <a:lnTo>
                      <a:pt x="203200" y="2075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C847B"/>
              </a:solidFill>
            </p:spPr>
          </p:sp>
          <p:sp>
            <p:nvSpPr>
              <p:cNvPr id="38" name="TextBox 38"/>
              <p:cNvSpPr txBox="1"/>
              <p:nvPr/>
            </p:nvSpPr>
            <p:spPr>
              <a:xfrm>
                <a:off x="177800" y="-38100"/>
                <a:ext cx="558800" cy="45325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17"/>
                  </a:lnSpc>
                </a:pPr>
                <a:endParaRPr/>
              </a:p>
            </p:txBody>
          </p:sp>
        </p:grpSp>
      </p:grpSp>
      <p:grpSp>
        <p:nvGrpSpPr>
          <p:cNvPr id="39" name="Group 39"/>
          <p:cNvGrpSpPr/>
          <p:nvPr/>
        </p:nvGrpSpPr>
        <p:grpSpPr>
          <a:xfrm>
            <a:off x="7157618" y="6291321"/>
            <a:ext cx="3383603" cy="765775"/>
            <a:chOff x="0" y="0"/>
            <a:chExt cx="4511471" cy="1021034"/>
          </a:xfrm>
        </p:grpSpPr>
        <p:grpSp>
          <p:nvGrpSpPr>
            <p:cNvPr id="40" name="Group 40"/>
            <p:cNvGrpSpPr/>
            <p:nvPr/>
          </p:nvGrpSpPr>
          <p:grpSpPr>
            <a:xfrm>
              <a:off x="611724" y="0"/>
              <a:ext cx="3053598" cy="1021034"/>
              <a:chOff x="0" y="0"/>
              <a:chExt cx="594422" cy="198757"/>
            </a:xfrm>
          </p:grpSpPr>
          <p:sp>
            <p:nvSpPr>
              <p:cNvPr id="41" name="Freeform 41"/>
              <p:cNvSpPr/>
              <p:nvPr/>
            </p:nvSpPr>
            <p:spPr>
              <a:xfrm>
                <a:off x="0" y="0"/>
                <a:ext cx="594422" cy="198757"/>
              </a:xfrm>
              <a:custGeom>
                <a:avLst/>
                <a:gdLst/>
                <a:ahLst/>
                <a:cxnLst/>
                <a:rect l="l" t="t" r="r" b="b"/>
                <a:pathLst>
                  <a:path w="594422" h="198757">
                    <a:moveTo>
                      <a:pt x="0" y="0"/>
                    </a:moveTo>
                    <a:lnTo>
                      <a:pt x="594422" y="0"/>
                    </a:lnTo>
                    <a:lnTo>
                      <a:pt x="594422" y="198757"/>
                    </a:lnTo>
                    <a:lnTo>
                      <a:pt x="0" y="198757"/>
                    </a:lnTo>
                    <a:close/>
                  </a:path>
                </a:pathLst>
              </a:custGeom>
              <a:solidFill>
                <a:srgbClr val="158467"/>
              </a:solidFill>
            </p:spPr>
          </p:sp>
          <p:sp>
            <p:nvSpPr>
              <p:cNvPr id="42" name="TextBox 42"/>
              <p:cNvSpPr txBox="1"/>
              <p:nvPr/>
            </p:nvSpPr>
            <p:spPr>
              <a:xfrm>
                <a:off x="0" y="-38100"/>
                <a:ext cx="594422" cy="236857"/>
              </a:xfrm>
              <a:prstGeom prst="rect">
                <a:avLst/>
              </a:prstGeom>
            </p:spPr>
            <p:txBody>
              <a:bodyPr lIns="51548" tIns="51548" rIns="51548" bIns="51548" rtlCol="0" anchor="ctr"/>
              <a:lstStyle/>
              <a:p>
                <a:pPr algn="ctr">
                  <a:lnSpc>
                    <a:spcPts val="2917"/>
                  </a:lnSpc>
                </a:pPr>
                <a:endParaRPr/>
              </a:p>
            </p:txBody>
          </p:sp>
        </p:grpSp>
        <p:grpSp>
          <p:nvGrpSpPr>
            <p:cNvPr id="43" name="Group 43"/>
            <p:cNvGrpSpPr/>
            <p:nvPr/>
          </p:nvGrpSpPr>
          <p:grpSpPr>
            <a:xfrm>
              <a:off x="3093984" y="0"/>
              <a:ext cx="1417487" cy="1021034"/>
              <a:chOff x="0" y="0"/>
              <a:chExt cx="576351" cy="415152"/>
            </a:xfrm>
          </p:grpSpPr>
          <p:sp>
            <p:nvSpPr>
              <p:cNvPr id="44" name="Freeform 44"/>
              <p:cNvSpPr/>
              <p:nvPr/>
            </p:nvSpPr>
            <p:spPr>
              <a:xfrm>
                <a:off x="0" y="0"/>
                <a:ext cx="576351" cy="415152"/>
              </a:xfrm>
              <a:custGeom>
                <a:avLst/>
                <a:gdLst/>
                <a:ahLst/>
                <a:cxnLst/>
                <a:rect l="l" t="t" r="r" b="b"/>
                <a:pathLst>
                  <a:path w="576351" h="415152">
                    <a:moveTo>
                      <a:pt x="373151" y="0"/>
                    </a:moveTo>
                    <a:lnTo>
                      <a:pt x="0" y="0"/>
                    </a:lnTo>
                    <a:lnTo>
                      <a:pt x="0" y="415152"/>
                    </a:lnTo>
                    <a:lnTo>
                      <a:pt x="373151" y="415152"/>
                    </a:lnTo>
                    <a:lnTo>
                      <a:pt x="576351" y="207576"/>
                    </a:lnTo>
                    <a:lnTo>
                      <a:pt x="373151" y="0"/>
                    </a:lnTo>
                    <a:close/>
                  </a:path>
                </a:pathLst>
              </a:custGeom>
              <a:solidFill>
                <a:srgbClr val="158467"/>
              </a:solidFill>
            </p:spPr>
          </p:sp>
          <p:sp>
            <p:nvSpPr>
              <p:cNvPr id="45" name="TextBox 45"/>
              <p:cNvSpPr txBox="1"/>
              <p:nvPr/>
            </p:nvSpPr>
            <p:spPr>
              <a:xfrm>
                <a:off x="0" y="-38100"/>
                <a:ext cx="462051" cy="453252"/>
              </a:xfrm>
              <a:prstGeom prst="rect">
                <a:avLst/>
              </a:prstGeom>
            </p:spPr>
            <p:txBody>
              <a:bodyPr lIns="51548" tIns="51548" rIns="51548" bIns="51548" rtlCol="0" anchor="ctr"/>
              <a:lstStyle/>
              <a:p>
                <a:pPr algn="ctr">
                  <a:lnSpc>
                    <a:spcPts val="2917"/>
                  </a:lnSpc>
                </a:pPr>
                <a:endParaRPr/>
              </a:p>
            </p:txBody>
          </p:sp>
        </p:grpSp>
        <p:grpSp>
          <p:nvGrpSpPr>
            <p:cNvPr id="46" name="Group 46"/>
            <p:cNvGrpSpPr/>
            <p:nvPr/>
          </p:nvGrpSpPr>
          <p:grpSpPr>
            <a:xfrm>
              <a:off x="0" y="0"/>
              <a:ext cx="1999016" cy="1021034"/>
              <a:chOff x="0" y="0"/>
              <a:chExt cx="812800" cy="415152"/>
            </a:xfrm>
          </p:grpSpPr>
          <p:sp>
            <p:nvSpPr>
              <p:cNvPr id="47" name="Freeform 47"/>
              <p:cNvSpPr/>
              <p:nvPr/>
            </p:nvSpPr>
            <p:spPr>
              <a:xfrm>
                <a:off x="0" y="0"/>
                <a:ext cx="812800" cy="415152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415152">
                    <a:moveTo>
                      <a:pt x="0" y="0"/>
                    </a:moveTo>
                    <a:lnTo>
                      <a:pt x="609600" y="0"/>
                    </a:lnTo>
                    <a:lnTo>
                      <a:pt x="812800" y="207576"/>
                    </a:lnTo>
                    <a:lnTo>
                      <a:pt x="609600" y="415152"/>
                    </a:lnTo>
                    <a:lnTo>
                      <a:pt x="0" y="415152"/>
                    </a:lnTo>
                    <a:lnTo>
                      <a:pt x="203200" y="2075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58467"/>
              </a:solidFill>
            </p:spPr>
          </p:sp>
          <p:sp>
            <p:nvSpPr>
              <p:cNvPr id="48" name="TextBox 48"/>
              <p:cNvSpPr txBox="1"/>
              <p:nvPr/>
            </p:nvSpPr>
            <p:spPr>
              <a:xfrm>
                <a:off x="177800" y="-38100"/>
                <a:ext cx="558800" cy="45325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17"/>
                  </a:lnSpc>
                </a:pPr>
                <a:endParaRPr/>
              </a:p>
            </p:txBody>
          </p:sp>
        </p:grpSp>
      </p:grpSp>
      <p:grpSp>
        <p:nvGrpSpPr>
          <p:cNvPr id="49" name="Group 49"/>
          <p:cNvGrpSpPr/>
          <p:nvPr/>
        </p:nvGrpSpPr>
        <p:grpSpPr>
          <a:xfrm>
            <a:off x="10467212" y="6291321"/>
            <a:ext cx="3383603" cy="765775"/>
            <a:chOff x="0" y="0"/>
            <a:chExt cx="4511471" cy="1021034"/>
          </a:xfrm>
        </p:grpSpPr>
        <p:grpSp>
          <p:nvGrpSpPr>
            <p:cNvPr id="50" name="Group 50"/>
            <p:cNvGrpSpPr/>
            <p:nvPr/>
          </p:nvGrpSpPr>
          <p:grpSpPr>
            <a:xfrm>
              <a:off x="611724" y="0"/>
              <a:ext cx="3053598" cy="1021034"/>
              <a:chOff x="0" y="0"/>
              <a:chExt cx="594422" cy="198757"/>
            </a:xfrm>
          </p:grpSpPr>
          <p:sp>
            <p:nvSpPr>
              <p:cNvPr id="51" name="Freeform 51"/>
              <p:cNvSpPr/>
              <p:nvPr/>
            </p:nvSpPr>
            <p:spPr>
              <a:xfrm>
                <a:off x="0" y="0"/>
                <a:ext cx="594422" cy="198757"/>
              </a:xfrm>
              <a:custGeom>
                <a:avLst/>
                <a:gdLst/>
                <a:ahLst/>
                <a:cxnLst/>
                <a:rect l="l" t="t" r="r" b="b"/>
                <a:pathLst>
                  <a:path w="594422" h="198757">
                    <a:moveTo>
                      <a:pt x="0" y="0"/>
                    </a:moveTo>
                    <a:lnTo>
                      <a:pt x="594422" y="0"/>
                    </a:lnTo>
                    <a:lnTo>
                      <a:pt x="594422" y="198757"/>
                    </a:lnTo>
                    <a:lnTo>
                      <a:pt x="0" y="198757"/>
                    </a:lnTo>
                    <a:close/>
                  </a:path>
                </a:pathLst>
              </a:custGeom>
              <a:solidFill>
                <a:srgbClr val="1B9D9C"/>
              </a:solidFill>
            </p:spPr>
          </p:sp>
          <p:sp>
            <p:nvSpPr>
              <p:cNvPr id="52" name="TextBox 52"/>
              <p:cNvSpPr txBox="1"/>
              <p:nvPr/>
            </p:nvSpPr>
            <p:spPr>
              <a:xfrm>
                <a:off x="0" y="-38100"/>
                <a:ext cx="594422" cy="236857"/>
              </a:xfrm>
              <a:prstGeom prst="rect">
                <a:avLst/>
              </a:prstGeom>
            </p:spPr>
            <p:txBody>
              <a:bodyPr lIns="51548" tIns="51548" rIns="51548" bIns="51548" rtlCol="0" anchor="ctr"/>
              <a:lstStyle/>
              <a:p>
                <a:pPr algn="ctr">
                  <a:lnSpc>
                    <a:spcPts val="2917"/>
                  </a:lnSpc>
                </a:pPr>
                <a:endParaRPr/>
              </a:p>
            </p:txBody>
          </p:sp>
        </p:grpSp>
        <p:grpSp>
          <p:nvGrpSpPr>
            <p:cNvPr id="53" name="Group 53"/>
            <p:cNvGrpSpPr/>
            <p:nvPr/>
          </p:nvGrpSpPr>
          <p:grpSpPr>
            <a:xfrm>
              <a:off x="3093984" y="0"/>
              <a:ext cx="1417487" cy="1021034"/>
              <a:chOff x="0" y="0"/>
              <a:chExt cx="576351" cy="415152"/>
            </a:xfrm>
          </p:grpSpPr>
          <p:sp>
            <p:nvSpPr>
              <p:cNvPr id="54" name="Freeform 54"/>
              <p:cNvSpPr/>
              <p:nvPr/>
            </p:nvSpPr>
            <p:spPr>
              <a:xfrm>
                <a:off x="0" y="0"/>
                <a:ext cx="576351" cy="415152"/>
              </a:xfrm>
              <a:custGeom>
                <a:avLst/>
                <a:gdLst/>
                <a:ahLst/>
                <a:cxnLst/>
                <a:rect l="l" t="t" r="r" b="b"/>
                <a:pathLst>
                  <a:path w="576351" h="415152">
                    <a:moveTo>
                      <a:pt x="373151" y="0"/>
                    </a:moveTo>
                    <a:lnTo>
                      <a:pt x="0" y="0"/>
                    </a:lnTo>
                    <a:lnTo>
                      <a:pt x="0" y="415152"/>
                    </a:lnTo>
                    <a:lnTo>
                      <a:pt x="373151" y="415152"/>
                    </a:lnTo>
                    <a:lnTo>
                      <a:pt x="576351" y="207576"/>
                    </a:lnTo>
                    <a:lnTo>
                      <a:pt x="373151" y="0"/>
                    </a:lnTo>
                    <a:close/>
                  </a:path>
                </a:pathLst>
              </a:custGeom>
              <a:solidFill>
                <a:srgbClr val="1B9D9C"/>
              </a:solidFill>
            </p:spPr>
          </p:sp>
          <p:sp>
            <p:nvSpPr>
              <p:cNvPr id="55" name="TextBox 55"/>
              <p:cNvSpPr txBox="1"/>
              <p:nvPr/>
            </p:nvSpPr>
            <p:spPr>
              <a:xfrm>
                <a:off x="0" y="-38100"/>
                <a:ext cx="462051" cy="453252"/>
              </a:xfrm>
              <a:prstGeom prst="rect">
                <a:avLst/>
              </a:prstGeom>
            </p:spPr>
            <p:txBody>
              <a:bodyPr lIns="51548" tIns="51548" rIns="51548" bIns="51548" rtlCol="0" anchor="ctr"/>
              <a:lstStyle/>
              <a:p>
                <a:pPr algn="ctr">
                  <a:lnSpc>
                    <a:spcPts val="2917"/>
                  </a:lnSpc>
                </a:pPr>
                <a:endParaRPr/>
              </a:p>
            </p:txBody>
          </p:sp>
        </p:grpSp>
        <p:grpSp>
          <p:nvGrpSpPr>
            <p:cNvPr id="56" name="Group 56"/>
            <p:cNvGrpSpPr/>
            <p:nvPr/>
          </p:nvGrpSpPr>
          <p:grpSpPr>
            <a:xfrm>
              <a:off x="0" y="0"/>
              <a:ext cx="1999016" cy="1021034"/>
              <a:chOff x="0" y="0"/>
              <a:chExt cx="812800" cy="415152"/>
            </a:xfrm>
          </p:grpSpPr>
          <p:sp>
            <p:nvSpPr>
              <p:cNvPr id="57" name="Freeform 57"/>
              <p:cNvSpPr/>
              <p:nvPr/>
            </p:nvSpPr>
            <p:spPr>
              <a:xfrm>
                <a:off x="0" y="0"/>
                <a:ext cx="812800" cy="415152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415152">
                    <a:moveTo>
                      <a:pt x="0" y="0"/>
                    </a:moveTo>
                    <a:lnTo>
                      <a:pt x="609600" y="0"/>
                    </a:lnTo>
                    <a:lnTo>
                      <a:pt x="812800" y="207576"/>
                    </a:lnTo>
                    <a:lnTo>
                      <a:pt x="609600" y="415152"/>
                    </a:lnTo>
                    <a:lnTo>
                      <a:pt x="0" y="415152"/>
                    </a:lnTo>
                    <a:lnTo>
                      <a:pt x="203200" y="2075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B9D9C"/>
              </a:solidFill>
            </p:spPr>
          </p:sp>
          <p:sp>
            <p:nvSpPr>
              <p:cNvPr id="58" name="TextBox 58"/>
              <p:cNvSpPr txBox="1"/>
              <p:nvPr/>
            </p:nvSpPr>
            <p:spPr>
              <a:xfrm>
                <a:off x="177800" y="-38100"/>
                <a:ext cx="558800" cy="45325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17"/>
                  </a:lnSpc>
                </a:pPr>
                <a:endParaRPr/>
              </a:p>
            </p:txBody>
          </p:sp>
        </p:grpSp>
      </p:grpSp>
      <p:grpSp>
        <p:nvGrpSpPr>
          <p:cNvPr id="59" name="Group 59"/>
          <p:cNvGrpSpPr/>
          <p:nvPr/>
        </p:nvGrpSpPr>
        <p:grpSpPr>
          <a:xfrm>
            <a:off x="13798955" y="6291321"/>
            <a:ext cx="3383603" cy="765775"/>
            <a:chOff x="0" y="0"/>
            <a:chExt cx="4511471" cy="1021034"/>
          </a:xfrm>
        </p:grpSpPr>
        <p:grpSp>
          <p:nvGrpSpPr>
            <p:cNvPr id="60" name="Group 60"/>
            <p:cNvGrpSpPr/>
            <p:nvPr/>
          </p:nvGrpSpPr>
          <p:grpSpPr>
            <a:xfrm>
              <a:off x="611724" y="0"/>
              <a:ext cx="3053598" cy="1021034"/>
              <a:chOff x="0" y="0"/>
              <a:chExt cx="594422" cy="198757"/>
            </a:xfrm>
          </p:grpSpPr>
          <p:sp>
            <p:nvSpPr>
              <p:cNvPr id="61" name="Freeform 61"/>
              <p:cNvSpPr/>
              <p:nvPr/>
            </p:nvSpPr>
            <p:spPr>
              <a:xfrm>
                <a:off x="0" y="0"/>
                <a:ext cx="594422" cy="198757"/>
              </a:xfrm>
              <a:custGeom>
                <a:avLst/>
                <a:gdLst/>
                <a:ahLst/>
                <a:cxnLst/>
                <a:rect l="l" t="t" r="r" b="b"/>
                <a:pathLst>
                  <a:path w="594422" h="198757">
                    <a:moveTo>
                      <a:pt x="0" y="0"/>
                    </a:moveTo>
                    <a:lnTo>
                      <a:pt x="594422" y="0"/>
                    </a:lnTo>
                    <a:lnTo>
                      <a:pt x="594422" y="198757"/>
                    </a:lnTo>
                    <a:lnTo>
                      <a:pt x="0" y="198757"/>
                    </a:lnTo>
                    <a:close/>
                  </a:path>
                </a:pathLst>
              </a:custGeom>
              <a:solidFill>
                <a:srgbClr val="24C697"/>
              </a:solidFill>
            </p:spPr>
          </p:sp>
          <p:sp>
            <p:nvSpPr>
              <p:cNvPr id="62" name="TextBox 62"/>
              <p:cNvSpPr txBox="1"/>
              <p:nvPr/>
            </p:nvSpPr>
            <p:spPr>
              <a:xfrm>
                <a:off x="0" y="-38100"/>
                <a:ext cx="594422" cy="236857"/>
              </a:xfrm>
              <a:prstGeom prst="rect">
                <a:avLst/>
              </a:prstGeom>
            </p:spPr>
            <p:txBody>
              <a:bodyPr lIns="51548" tIns="51548" rIns="51548" bIns="51548" rtlCol="0" anchor="ctr"/>
              <a:lstStyle/>
              <a:p>
                <a:pPr algn="ctr">
                  <a:lnSpc>
                    <a:spcPts val="2917"/>
                  </a:lnSpc>
                </a:pPr>
                <a:endParaRPr/>
              </a:p>
            </p:txBody>
          </p:sp>
        </p:grpSp>
        <p:grpSp>
          <p:nvGrpSpPr>
            <p:cNvPr id="63" name="Group 63"/>
            <p:cNvGrpSpPr/>
            <p:nvPr/>
          </p:nvGrpSpPr>
          <p:grpSpPr>
            <a:xfrm>
              <a:off x="3093984" y="0"/>
              <a:ext cx="1417487" cy="1021034"/>
              <a:chOff x="0" y="0"/>
              <a:chExt cx="576351" cy="415152"/>
            </a:xfrm>
          </p:grpSpPr>
          <p:sp>
            <p:nvSpPr>
              <p:cNvPr id="64" name="Freeform 64"/>
              <p:cNvSpPr/>
              <p:nvPr/>
            </p:nvSpPr>
            <p:spPr>
              <a:xfrm>
                <a:off x="0" y="0"/>
                <a:ext cx="576351" cy="415152"/>
              </a:xfrm>
              <a:custGeom>
                <a:avLst/>
                <a:gdLst/>
                <a:ahLst/>
                <a:cxnLst/>
                <a:rect l="l" t="t" r="r" b="b"/>
                <a:pathLst>
                  <a:path w="576351" h="415152">
                    <a:moveTo>
                      <a:pt x="373151" y="0"/>
                    </a:moveTo>
                    <a:lnTo>
                      <a:pt x="0" y="0"/>
                    </a:lnTo>
                    <a:lnTo>
                      <a:pt x="0" y="415152"/>
                    </a:lnTo>
                    <a:lnTo>
                      <a:pt x="373151" y="415152"/>
                    </a:lnTo>
                    <a:lnTo>
                      <a:pt x="576351" y="207576"/>
                    </a:lnTo>
                    <a:lnTo>
                      <a:pt x="373151" y="0"/>
                    </a:lnTo>
                    <a:close/>
                  </a:path>
                </a:pathLst>
              </a:custGeom>
              <a:solidFill>
                <a:srgbClr val="24C697"/>
              </a:solidFill>
            </p:spPr>
          </p:sp>
          <p:sp>
            <p:nvSpPr>
              <p:cNvPr id="65" name="TextBox 65"/>
              <p:cNvSpPr txBox="1"/>
              <p:nvPr/>
            </p:nvSpPr>
            <p:spPr>
              <a:xfrm>
                <a:off x="0" y="-38100"/>
                <a:ext cx="462051" cy="453252"/>
              </a:xfrm>
              <a:prstGeom prst="rect">
                <a:avLst/>
              </a:prstGeom>
            </p:spPr>
            <p:txBody>
              <a:bodyPr lIns="51548" tIns="51548" rIns="51548" bIns="51548" rtlCol="0" anchor="ctr"/>
              <a:lstStyle/>
              <a:p>
                <a:pPr algn="ctr">
                  <a:lnSpc>
                    <a:spcPts val="2917"/>
                  </a:lnSpc>
                </a:pPr>
                <a:endParaRPr/>
              </a:p>
            </p:txBody>
          </p:sp>
        </p:grpSp>
        <p:grpSp>
          <p:nvGrpSpPr>
            <p:cNvPr id="66" name="Group 66"/>
            <p:cNvGrpSpPr/>
            <p:nvPr/>
          </p:nvGrpSpPr>
          <p:grpSpPr>
            <a:xfrm>
              <a:off x="0" y="0"/>
              <a:ext cx="1999016" cy="1021034"/>
              <a:chOff x="0" y="0"/>
              <a:chExt cx="812800" cy="415152"/>
            </a:xfrm>
          </p:grpSpPr>
          <p:sp>
            <p:nvSpPr>
              <p:cNvPr id="67" name="Freeform 67"/>
              <p:cNvSpPr/>
              <p:nvPr/>
            </p:nvSpPr>
            <p:spPr>
              <a:xfrm>
                <a:off x="0" y="0"/>
                <a:ext cx="812800" cy="415152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415152">
                    <a:moveTo>
                      <a:pt x="0" y="0"/>
                    </a:moveTo>
                    <a:lnTo>
                      <a:pt x="609600" y="0"/>
                    </a:lnTo>
                    <a:lnTo>
                      <a:pt x="812800" y="207576"/>
                    </a:lnTo>
                    <a:lnTo>
                      <a:pt x="609600" y="415152"/>
                    </a:lnTo>
                    <a:lnTo>
                      <a:pt x="0" y="415152"/>
                    </a:lnTo>
                    <a:lnTo>
                      <a:pt x="203200" y="2075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4C697"/>
              </a:solidFill>
            </p:spPr>
          </p:sp>
          <p:sp>
            <p:nvSpPr>
              <p:cNvPr id="68" name="TextBox 68"/>
              <p:cNvSpPr txBox="1"/>
              <p:nvPr/>
            </p:nvSpPr>
            <p:spPr>
              <a:xfrm>
                <a:off x="177800" y="-38100"/>
                <a:ext cx="558800" cy="45325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17"/>
                  </a:lnSpc>
                </a:pPr>
                <a:endParaRPr/>
              </a:p>
            </p:txBody>
          </p:sp>
        </p:grpSp>
      </p:grpSp>
      <p:sp>
        <p:nvSpPr>
          <p:cNvPr id="69" name="AutoShape 69"/>
          <p:cNvSpPr/>
          <p:nvPr/>
        </p:nvSpPr>
        <p:spPr>
          <a:xfrm>
            <a:off x="9014504" y="4461182"/>
            <a:ext cx="0" cy="707647"/>
          </a:xfrm>
          <a:prstGeom prst="line">
            <a:avLst/>
          </a:prstGeom>
          <a:ln w="76200" cap="flat">
            <a:solidFill>
              <a:srgbClr val="D9D9D9"/>
            </a:solidFill>
            <a:prstDash val="sysDot"/>
            <a:headEnd type="none" w="sm" len="sm"/>
            <a:tailEnd type="none" w="sm" len="sm"/>
          </a:ln>
        </p:spPr>
      </p:sp>
      <p:sp>
        <p:nvSpPr>
          <p:cNvPr id="70" name="AutoShape 70"/>
          <p:cNvSpPr/>
          <p:nvPr/>
        </p:nvSpPr>
        <p:spPr>
          <a:xfrm>
            <a:off x="12293913" y="4461183"/>
            <a:ext cx="0" cy="651933"/>
          </a:xfrm>
          <a:prstGeom prst="line">
            <a:avLst/>
          </a:prstGeom>
          <a:ln w="76200" cap="flat">
            <a:solidFill>
              <a:srgbClr val="D9D9D9"/>
            </a:solidFill>
            <a:prstDash val="sysDot"/>
            <a:headEnd type="none" w="sm" len="sm"/>
            <a:tailEnd type="none" w="sm" len="sm"/>
          </a:ln>
        </p:spPr>
      </p:sp>
      <p:sp>
        <p:nvSpPr>
          <p:cNvPr id="71" name="AutoShape 71"/>
          <p:cNvSpPr/>
          <p:nvPr/>
        </p:nvSpPr>
        <p:spPr>
          <a:xfrm>
            <a:off x="15317791" y="4461183"/>
            <a:ext cx="6842" cy="883860"/>
          </a:xfrm>
          <a:prstGeom prst="line">
            <a:avLst/>
          </a:prstGeom>
          <a:ln w="76200" cap="flat">
            <a:solidFill>
              <a:srgbClr val="D9D9D9"/>
            </a:solidFill>
            <a:prstDash val="sysDot"/>
            <a:headEnd type="none" w="sm" len="sm"/>
            <a:tailEnd type="none" w="sm" len="sm"/>
          </a:ln>
        </p:spPr>
      </p:sp>
      <p:sp>
        <p:nvSpPr>
          <p:cNvPr id="72" name="Freeform 72"/>
          <p:cNvSpPr/>
          <p:nvPr/>
        </p:nvSpPr>
        <p:spPr>
          <a:xfrm>
            <a:off x="1854630" y="3087861"/>
            <a:ext cx="1063321" cy="959647"/>
          </a:xfrm>
          <a:custGeom>
            <a:avLst/>
            <a:gdLst/>
            <a:ahLst/>
            <a:cxnLst/>
            <a:rect l="l" t="t" r="r" b="b"/>
            <a:pathLst>
              <a:path w="1063321" h="959647">
                <a:moveTo>
                  <a:pt x="0" y="0"/>
                </a:moveTo>
                <a:lnTo>
                  <a:pt x="1063321" y="0"/>
                </a:lnTo>
                <a:lnTo>
                  <a:pt x="1063321" y="959647"/>
                </a:lnTo>
                <a:lnTo>
                  <a:pt x="0" y="9596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3" name="Freeform 73"/>
          <p:cNvSpPr/>
          <p:nvPr/>
        </p:nvSpPr>
        <p:spPr>
          <a:xfrm>
            <a:off x="5290638" y="3121554"/>
            <a:ext cx="998333" cy="892261"/>
          </a:xfrm>
          <a:custGeom>
            <a:avLst/>
            <a:gdLst/>
            <a:ahLst/>
            <a:cxnLst/>
            <a:rect l="l" t="t" r="r" b="b"/>
            <a:pathLst>
              <a:path w="998333" h="892261">
                <a:moveTo>
                  <a:pt x="0" y="0"/>
                </a:moveTo>
                <a:lnTo>
                  <a:pt x="998334" y="0"/>
                </a:lnTo>
                <a:lnTo>
                  <a:pt x="998334" y="892261"/>
                </a:lnTo>
                <a:lnTo>
                  <a:pt x="0" y="892261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4" name="Freeform 74"/>
          <p:cNvSpPr/>
          <p:nvPr/>
        </p:nvSpPr>
        <p:spPr>
          <a:xfrm>
            <a:off x="8494669" y="3087861"/>
            <a:ext cx="1115869" cy="959647"/>
          </a:xfrm>
          <a:custGeom>
            <a:avLst/>
            <a:gdLst/>
            <a:ahLst/>
            <a:cxnLst/>
            <a:rect l="l" t="t" r="r" b="b"/>
            <a:pathLst>
              <a:path w="1115869" h="959647">
                <a:moveTo>
                  <a:pt x="0" y="0"/>
                </a:moveTo>
                <a:lnTo>
                  <a:pt x="1115869" y="0"/>
                </a:lnTo>
                <a:lnTo>
                  <a:pt x="1115869" y="959647"/>
                </a:lnTo>
                <a:lnTo>
                  <a:pt x="0" y="95964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75" name="Freeform 75"/>
          <p:cNvSpPr/>
          <p:nvPr/>
        </p:nvSpPr>
        <p:spPr>
          <a:xfrm>
            <a:off x="11790001" y="3155248"/>
            <a:ext cx="1049718" cy="892261"/>
          </a:xfrm>
          <a:custGeom>
            <a:avLst/>
            <a:gdLst/>
            <a:ahLst/>
            <a:cxnLst/>
            <a:rect l="l" t="t" r="r" b="b"/>
            <a:pathLst>
              <a:path w="1049718" h="892261">
                <a:moveTo>
                  <a:pt x="0" y="0"/>
                </a:moveTo>
                <a:lnTo>
                  <a:pt x="1049718" y="0"/>
                </a:lnTo>
                <a:lnTo>
                  <a:pt x="1049718" y="892260"/>
                </a:lnTo>
                <a:lnTo>
                  <a:pt x="0" y="89226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6" name="Freeform 76"/>
          <p:cNvSpPr/>
          <p:nvPr/>
        </p:nvSpPr>
        <p:spPr>
          <a:xfrm>
            <a:off x="14791617" y="3155248"/>
            <a:ext cx="1089912" cy="1091276"/>
          </a:xfrm>
          <a:custGeom>
            <a:avLst/>
            <a:gdLst/>
            <a:ahLst/>
            <a:cxnLst/>
            <a:rect l="l" t="t" r="r" b="b"/>
            <a:pathLst>
              <a:path w="1089912" h="1091276">
                <a:moveTo>
                  <a:pt x="0" y="0"/>
                </a:moveTo>
                <a:lnTo>
                  <a:pt x="1089912" y="0"/>
                </a:lnTo>
                <a:lnTo>
                  <a:pt x="1089912" y="1091276"/>
                </a:lnTo>
                <a:lnTo>
                  <a:pt x="0" y="109127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77" name="TextBox 77"/>
          <p:cNvSpPr txBox="1"/>
          <p:nvPr/>
        </p:nvSpPr>
        <p:spPr>
          <a:xfrm>
            <a:off x="1171407" y="5353454"/>
            <a:ext cx="2410773" cy="701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3F67"/>
                </a:solidFill>
                <a:latin typeface="Inter Bold"/>
                <a:ea typeface="Inter Bold"/>
                <a:cs typeface="Inter Bold"/>
                <a:sym typeface="Inter Bold"/>
              </a:rPr>
              <a:t>Depunerea notelor conceptuale</a:t>
            </a:r>
          </a:p>
        </p:txBody>
      </p:sp>
      <p:sp>
        <p:nvSpPr>
          <p:cNvPr id="78" name="TextBox 78"/>
          <p:cNvSpPr txBox="1"/>
          <p:nvPr/>
        </p:nvSpPr>
        <p:spPr>
          <a:xfrm>
            <a:off x="1648327" y="6285458"/>
            <a:ext cx="1456932" cy="481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30 zile</a:t>
            </a:r>
          </a:p>
        </p:txBody>
      </p:sp>
      <p:sp>
        <p:nvSpPr>
          <p:cNvPr id="79" name="TextBox 79"/>
          <p:cNvSpPr txBox="1"/>
          <p:nvPr/>
        </p:nvSpPr>
        <p:spPr>
          <a:xfrm>
            <a:off x="5023239" y="6291192"/>
            <a:ext cx="1456932" cy="481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10 zile</a:t>
            </a:r>
          </a:p>
        </p:txBody>
      </p:sp>
      <p:sp>
        <p:nvSpPr>
          <p:cNvPr id="80" name="TextBox 80"/>
          <p:cNvSpPr txBox="1"/>
          <p:nvPr/>
        </p:nvSpPr>
        <p:spPr>
          <a:xfrm>
            <a:off x="4546318" y="5065491"/>
            <a:ext cx="2410773" cy="10772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 dirty="0" err="1">
                <a:solidFill>
                  <a:srgbClr val="003F67"/>
                </a:solidFill>
                <a:latin typeface="Inter Bold"/>
                <a:ea typeface="Inter Bold"/>
                <a:cs typeface="Inter Bold"/>
                <a:sym typeface="Inter Bold"/>
              </a:rPr>
              <a:t>E</a:t>
            </a:r>
            <a:r>
              <a:rPr lang="en-US" sz="2000" dirty="0" err="1" smtClean="0">
                <a:solidFill>
                  <a:srgbClr val="003F67"/>
                </a:solidFill>
                <a:latin typeface="Inter Bold"/>
                <a:ea typeface="Inter Bold"/>
                <a:cs typeface="Inter Bold"/>
                <a:sym typeface="Inter Bold"/>
              </a:rPr>
              <a:t>valuarea</a:t>
            </a:r>
            <a:r>
              <a:rPr lang="en-US" sz="2000" dirty="0" smtClean="0">
                <a:solidFill>
                  <a:srgbClr val="003F67"/>
                </a:solidFill>
                <a:latin typeface="Inter Bold"/>
                <a:ea typeface="Inter Bold"/>
                <a:cs typeface="Inter Bold"/>
                <a:sym typeface="Inter Bold"/>
              </a:rPr>
              <a:t> </a:t>
            </a:r>
            <a:r>
              <a:rPr lang="en-US" sz="2000" dirty="0" err="1">
                <a:solidFill>
                  <a:srgbClr val="003F67"/>
                </a:solidFill>
                <a:latin typeface="Inter Bold"/>
                <a:ea typeface="Inter Bold"/>
                <a:cs typeface="Inter Bold"/>
                <a:sym typeface="Inter Bold"/>
              </a:rPr>
              <a:t>și</a:t>
            </a:r>
            <a:r>
              <a:rPr lang="en-US" sz="2000" dirty="0">
                <a:solidFill>
                  <a:srgbClr val="003F67"/>
                </a:solidFill>
                <a:latin typeface="Inter Bold"/>
                <a:ea typeface="Inter Bold"/>
                <a:cs typeface="Inter Bold"/>
                <a:sym typeface="Inter Bold"/>
              </a:rPr>
              <a:t> </a:t>
            </a:r>
            <a:r>
              <a:rPr lang="en-US" sz="2000" dirty="0" err="1">
                <a:solidFill>
                  <a:srgbClr val="003F67"/>
                </a:solidFill>
                <a:latin typeface="Inter Bold"/>
                <a:ea typeface="Inter Bold"/>
                <a:cs typeface="Inter Bold"/>
                <a:sym typeface="Inter Bold"/>
              </a:rPr>
              <a:t>aprobarea</a:t>
            </a:r>
            <a:r>
              <a:rPr lang="en-US" sz="2000" dirty="0">
                <a:solidFill>
                  <a:srgbClr val="003F67"/>
                </a:solidFill>
                <a:latin typeface="Inter Bold"/>
                <a:ea typeface="Inter Bold"/>
                <a:cs typeface="Inter Bold"/>
                <a:sym typeface="Inter Bold"/>
              </a:rPr>
              <a:t> </a:t>
            </a:r>
            <a:r>
              <a:rPr lang="en-US" sz="2000" dirty="0" err="1">
                <a:solidFill>
                  <a:srgbClr val="003F67"/>
                </a:solidFill>
                <a:latin typeface="Inter Bold"/>
                <a:ea typeface="Inter Bold"/>
                <a:cs typeface="Inter Bold"/>
                <a:sym typeface="Inter Bold"/>
              </a:rPr>
              <a:t>notelor</a:t>
            </a:r>
            <a:r>
              <a:rPr lang="en-US" sz="2000" dirty="0">
                <a:solidFill>
                  <a:srgbClr val="003F67"/>
                </a:solidFill>
                <a:latin typeface="Inter Bold"/>
                <a:ea typeface="Inter Bold"/>
                <a:cs typeface="Inter Bold"/>
                <a:sym typeface="Inter Bold"/>
              </a:rPr>
              <a:t> </a:t>
            </a:r>
            <a:r>
              <a:rPr lang="en-US" sz="2000" dirty="0" err="1">
                <a:solidFill>
                  <a:srgbClr val="003F67"/>
                </a:solidFill>
                <a:latin typeface="Inter Bold"/>
                <a:ea typeface="Inter Bold"/>
                <a:cs typeface="Inter Bold"/>
                <a:sym typeface="Inter Bold"/>
              </a:rPr>
              <a:t>conceptuale</a:t>
            </a:r>
            <a:endParaRPr lang="en-US" sz="2000" dirty="0">
              <a:solidFill>
                <a:srgbClr val="003F67"/>
              </a:solidFill>
              <a:latin typeface="Inter Bold"/>
              <a:ea typeface="Inter Bold"/>
              <a:cs typeface="Inter Bold"/>
              <a:sym typeface="Inter Bold"/>
            </a:endParaRPr>
          </a:p>
        </p:txBody>
      </p:sp>
      <p:sp>
        <p:nvSpPr>
          <p:cNvPr id="81" name="TextBox 81"/>
          <p:cNvSpPr txBox="1"/>
          <p:nvPr/>
        </p:nvSpPr>
        <p:spPr>
          <a:xfrm>
            <a:off x="7776825" y="5269900"/>
            <a:ext cx="2410773" cy="701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3F67"/>
                </a:solidFill>
                <a:latin typeface="Inter Bold"/>
                <a:ea typeface="Inter Bold"/>
                <a:cs typeface="Inter Bold"/>
                <a:sym typeface="Inter Bold"/>
              </a:rPr>
              <a:t>Depunerea Cererii de Finanțare</a:t>
            </a:r>
          </a:p>
        </p:txBody>
      </p:sp>
      <p:sp>
        <p:nvSpPr>
          <p:cNvPr id="82" name="TextBox 82"/>
          <p:cNvSpPr txBox="1"/>
          <p:nvPr/>
        </p:nvSpPr>
        <p:spPr>
          <a:xfrm>
            <a:off x="10965523" y="5121204"/>
            <a:ext cx="2410773" cy="1054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3F67"/>
                </a:solidFill>
                <a:latin typeface="Inter Bold"/>
                <a:ea typeface="Inter Bold"/>
                <a:cs typeface="Inter Bold"/>
                <a:sym typeface="Inter Bold"/>
              </a:rPr>
              <a:t>Evaluarea și aprobarea CF la nivel regional</a:t>
            </a:r>
          </a:p>
        </p:txBody>
      </p:sp>
      <p:sp>
        <p:nvSpPr>
          <p:cNvPr id="83" name="TextBox 83"/>
          <p:cNvSpPr txBox="1"/>
          <p:nvPr/>
        </p:nvSpPr>
        <p:spPr>
          <a:xfrm>
            <a:off x="14157347" y="5297417"/>
            <a:ext cx="2410773" cy="701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3F67"/>
                </a:solidFill>
                <a:latin typeface="Inter Bold"/>
                <a:ea typeface="Inter Bold"/>
                <a:cs typeface="Inter Bold"/>
                <a:sym typeface="Inter Bold"/>
              </a:rPr>
              <a:t>Evaluarea CF la nivel național</a:t>
            </a:r>
          </a:p>
        </p:txBody>
      </p:sp>
      <p:sp>
        <p:nvSpPr>
          <p:cNvPr id="84" name="TextBox 84"/>
          <p:cNvSpPr txBox="1"/>
          <p:nvPr/>
        </p:nvSpPr>
        <p:spPr>
          <a:xfrm>
            <a:off x="3429000" y="1287192"/>
            <a:ext cx="10722718" cy="7321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84"/>
              </a:lnSpc>
            </a:pPr>
            <a:r>
              <a:rPr lang="en-US" sz="4603" dirty="0" err="1">
                <a:solidFill>
                  <a:srgbClr val="B6242A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Etapele</a:t>
            </a:r>
            <a:r>
              <a:rPr lang="en-US" sz="4603" dirty="0">
                <a:solidFill>
                  <a:srgbClr val="B6242A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  <a:r>
              <a:rPr lang="en-US" sz="4603" dirty="0" err="1">
                <a:solidFill>
                  <a:srgbClr val="B6242A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apelului</a:t>
            </a:r>
            <a:r>
              <a:rPr lang="en-US" sz="4603" dirty="0">
                <a:solidFill>
                  <a:srgbClr val="B6242A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  <a:r>
              <a:rPr lang="en-US" sz="4603" dirty="0" err="1">
                <a:solidFill>
                  <a:srgbClr val="B6242A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competitiv</a:t>
            </a:r>
            <a:endParaRPr lang="en-US" sz="4603" dirty="0">
              <a:solidFill>
                <a:srgbClr val="B6242A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  <p:sp>
        <p:nvSpPr>
          <p:cNvPr id="85" name="TextBox 85"/>
          <p:cNvSpPr txBox="1"/>
          <p:nvPr/>
        </p:nvSpPr>
        <p:spPr>
          <a:xfrm>
            <a:off x="8267831" y="6366102"/>
            <a:ext cx="1310415" cy="481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90 zile</a:t>
            </a:r>
          </a:p>
        </p:txBody>
      </p:sp>
      <p:sp>
        <p:nvSpPr>
          <p:cNvPr id="86" name="TextBox 86"/>
          <p:cNvSpPr txBox="1"/>
          <p:nvPr/>
        </p:nvSpPr>
        <p:spPr>
          <a:xfrm>
            <a:off x="11541346" y="6404968"/>
            <a:ext cx="1581333" cy="481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38 zile</a:t>
            </a:r>
          </a:p>
        </p:txBody>
      </p:sp>
      <p:sp>
        <p:nvSpPr>
          <p:cNvPr id="87" name="TextBox 87"/>
          <p:cNvSpPr txBox="1"/>
          <p:nvPr/>
        </p:nvSpPr>
        <p:spPr>
          <a:xfrm>
            <a:off x="14945656" y="6366102"/>
            <a:ext cx="1310415" cy="481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13 zile</a:t>
            </a:r>
          </a:p>
        </p:txBody>
      </p:sp>
      <p:grpSp>
        <p:nvGrpSpPr>
          <p:cNvPr id="88" name="Group 88"/>
          <p:cNvGrpSpPr/>
          <p:nvPr/>
        </p:nvGrpSpPr>
        <p:grpSpPr>
          <a:xfrm>
            <a:off x="7157618" y="8973396"/>
            <a:ext cx="3952398" cy="894504"/>
            <a:chOff x="0" y="0"/>
            <a:chExt cx="5269864" cy="1192673"/>
          </a:xfrm>
        </p:grpSpPr>
        <p:grpSp>
          <p:nvGrpSpPr>
            <p:cNvPr id="89" name="Group 89"/>
            <p:cNvGrpSpPr/>
            <p:nvPr/>
          </p:nvGrpSpPr>
          <p:grpSpPr>
            <a:xfrm>
              <a:off x="714556" y="0"/>
              <a:ext cx="3566918" cy="1192673"/>
              <a:chOff x="0" y="0"/>
              <a:chExt cx="594422" cy="198757"/>
            </a:xfrm>
          </p:grpSpPr>
          <p:sp>
            <p:nvSpPr>
              <p:cNvPr id="90" name="Freeform 90"/>
              <p:cNvSpPr/>
              <p:nvPr/>
            </p:nvSpPr>
            <p:spPr>
              <a:xfrm>
                <a:off x="0" y="0"/>
                <a:ext cx="594422" cy="198757"/>
              </a:xfrm>
              <a:custGeom>
                <a:avLst/>
                <a:gdLst/>
                <a:ahLst/>
                <a:cxnLst/>
                <a:rect l="l" t="t" r="r" b="b"/>
                <a:pathLst>
                  <a:path w="594422" h="198757">
                    <a:moveTo>
                      <a:pt x="0" y="0"/>
                    </a:moveTo>
                    <a:lnTo>
                      <a:pt x="594422" y="0"/>
                    </a:lnTo>
                    <a:lnTo>
                      <a:pt x="594422" y="198757"/>
                    </a:lnTo>
                    <a:lnTo>
                      <a:pt x="0" y="198757"/>
                    </a:lnTo>
                    <a:close/>
                  </a:path>
                </a:pathLst>
              </a:custGeom>
              <a:solidFill>
                <a:srgbClr val="24697B"/>
              </a:solidFill>
            </p:spPr>
          </p:sp>
          <p:sp>
            <p:nvSpPr>
              <p:cNvPr id="91" name="TextBox 91"/>
              <p:cNvSpPr txBox="1"/>
              <p:nvPr/>
            </p:nvSpPr>
            <p:spPr>
              <a:xfrm>
                <a:off x="0" y="-38100"/>
                <a:ext cx="594422" cy="236857"/>
              </a:xfrm>
              <a:prstGeom prst="rect">
                <a:avLst/>
              </a:prstGeom>
            </p:spPr>
            <p:txBody>
              <a:bodyPr lIns="51548" tIns="51548" rIns="51548" bIns="51548" rtlCol="0" anchor="ctr"/>
              <a:lstStyle/>
              <a:p>
                <a:pPr algn="ctr">
                  <a:lnSpc>
                    <a:spcPts val="2917"/>
                  </a:lnSpc>
                </a:pPr>
                <a:endParaRPr/>
              </a:p>
            </p:txBody>
          </p:sp>
        </p:grpSp>
        <p:grpSp>
          <p:nvGrpSpPr>
            <p:cNvPr id="92" name="Group 92"/>
            <p:cNvGrpSpPr/>
            <p:nvPr/>
          </p:nvGrpSpPr>
          <p:grpSpPr>
            <a:xfrm>
              <a:off x="3614093" y="0"/>
              <a:ext cx="1655771" cy="1192673"/>
              <a:chOff x="0" y="0"/>
              <a:chExt cx="576351" cy="415152"/>
            </a:xfrm>
          </p:grpSpPr>
          <p:sp>
            <p:nvSpPr>
              <p:cNvPr id="93" name="Freeform 93"/>
              <p:cNvSpPr/>
              <p:nvPr/>
            </p:nvSpPr>
            <p:spPr>
              <a:xfrm>
                <a:off x="0" y="0"/>
                <a:ext cx="576351" cy="415152"/>
              </a:xfrm>
              <a:custGeom>
                <a:avLst/>
                <a:gdLst/>
                <a:ahLst/>
                <a:cxnLst/>
                <a:rect l="l" t="t" r="r" b="b"/>
                <a:pathLst>
                  <a:path w="576351" h="415152">
                    <a:moveTo>
                      <a:pt x="373151" y="0"/>
                    </a:moveTo>
                    <a:lnTo>
                      <a:pt x="0" y="0"/>
                    </a:lnTo>
                    <a:lnTo>
                      <a:pt x="0" y="415152"/>
                    </a:lnTo>
                    <a:lnTo>
                      <a:pt x="373151" y="415152"/>
                    </a:lnTo>
                    <a:lnTo>
                      <a:pt x="576351" y="207576"/>
                    </a:lnTo>
                    <a:lnTo>
                      <a:pt x="373151" y="0"/>
                    </a:lnTo>
                    <a:close/>
                  </a:path>
                </a:pathLst>
              </a:custGeom>
              <a:solidFill>
                <a:srgbClr val="24697B"/>
              </a:solidFill>
            </p:spPr>
          </p:sp>
          <p:sp>
            <p:nvSpPr>
              <p:cNvPr id="94" name="TextBox 94"/>
              <p:cNvSpPr txBox="1"/>
              <p:nvPr/>
            </p:nvSpPr>
            <p:spPr>
              <a:xfrm>
                <a:off x="0" y="-38100"/>
                <a:ext cx="462051" cy="453252"/>
              </a:xfrm>
              <a:prstGeom prst="rect">
                <a:avLst/>
              </a:prstGeom>
            </p:spPr>
            <p:txBody>
              <a:bodyPr lIns="51548" tIns="51548" rIns="51548" bIns="51548" rtlCol="0" anchor="ctr"/>
              <a:lstStyle/>
              <a:p>
                <a:pPr algn="ctr">
                  <a:lnSpc>
                    <a:spcPts val="2917"/>
                  </a:lnSpc>
                </a:pPr>
                <a:endParaRPr/>
              </a:p>
            </p:txBody>
          </p:sp>
        </p:grpSp>
        <p:grpSp>
          <p:nvGrpSpPr>
            <p:cNvPr id="95" name="Group 95"/>
            <p:cNvGrpSpPr/>
            <p:nvPr/>
          </p:nvGrpSpPr>
          <p:grpSpPr>
            <a:xfrm>
              <a:off x="0" y="0"/>
              <a:ext cx="2335057" cy="1192673"/>
              <a:chOff x="0" y="0"/>
              <a:chExt cx="812800" cy="415152"/>
            </a:xfrm>
          </p:grpSpPr>
          <p:sp>
            <p:nvSpPr>
              <p:cNvPr id="96" name="Freeform 96"/>
              <p:cNvSpPr/>
              <p:nvPr/>
            </p:nvSpPr>
            <p:spPr>
              <a:xfrm>
                <a:off x="0" y="0"/>
                <a:ext cx="812800" cy="415152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415152">
                    <a:moveTo>
                      <a:pt x="0" y="0"/>
                    </a:moveTo>
                    <a:lnTo>
                      <a:pt x="609600" y="0"/>
                    </a:lnTo>
                    <a:lnTo>
                      <a:pt x="812800" y="207576"/>
                    </a:lnTo>
                    <a:lnTo>
                      <a:pt x="609600" y="415152"/>
                    </a:lnTo>
                    <a:lnTo>
                      <a:pt x="0" y="415152"/>
                    </a:lnTo>
                    <a:lnTo>
                      <a:pt x="203200" y="2075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4697B"/>
              </a:solidFill>
            </p:spPr>
          </p:sp>
          <p:sp>
            <p:nvSpPr>
              <p:cNvPr id="97" name="TextBox 97"/>
              <p:cNvSpPr txBox="1"/>
              <p:nvPr/>
            </p:nvSpPr>
            <p:spPr>
              <a:xfrm>
                <a:off x="177800" y="-38100"/>
                <a:ext cx="558800" cy="45325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17"/>
                  </a:lnSpc>
                </a:pPr>
                <a:endParaRPr/>
              </a:p>
            </p:txBody>
          </p:sp>
        </p:grpSp>
      </p:grpSp>
      <p:sp>
        <p:nvSpPr>
          <p:cNvPr id="98" name="TextBox 98"/>
          <p:cNvSpPr txBox="1"/>
          <p:nvPr/>
        </p:nvSpPr>
        <p:spPr>
          <a:xfrm>
            <a:off x="6995192" y="7618305"/>
            <a:ext cx="4114824" cy="10121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59"/>
              </a:lnSpc>
            </a:pPr>
            <a:r>
              <a:rPr lang="en-US" sz="2899">
                <a:solidFill>
                  <a:srgbClr val="003F67"/>
                </a:solidFill>
                <a:latin typeface="Inter Bold"/>
                <a:ea typeface="Inter Bold"/>
                <a:cs typeface="Inter Bold"/>
                <a:sym typeface="Inter Bold"/>
              </a:rPr>
              <a:t>Aprobarea CF și elaborarea noului DUP</a:t>
            </a:r>
          </a:p>
        </p:txBody>
      </p:sp>
      <p:sp>
        <p:nvSpPr>
          <p:cNvPr id="99" name="TextBox 99"/>
          <p:cNvSpPr txBox="1"/>
          <p:nvPr/>
        </p:nvSpPr>
        <p:spPr>
          <a:xfrm>
            <a:off x="8415534" y="9122079"/>
            <a:ext cx="1456932" cy="481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24 zile</a:t>
            </a:r>
          </a:p>
        </p:txBody>
      </p:sp>
      <p:sp>
        <p:nvSpPr>
          <p:cNvPr id="100" name="Freeform 100"/>
          <p:cNvSpPr/>
          <p:nvPr/>
        </p:nvSpPr>
        <p:spPr>
          <a:xfrm>
            <a:off x="0" y="3591"/>
            <a:ext cx="4205300" cy="1300139"/>
          </a:xfrm>
          <a:custGeom>
            <a:avLst/>
            <a:gdLst/>
            <a:ahLst/>
            <a:cxnLst/>
            <a:rect l="l" t="t" r="r" b="b"/>
            <a:pathLst>
              <a:path w="4205300" h="1300139">
                <a:moveTo>
                  <a:pt x="0" y="0"/>
                </a:moveTo>
                <a:lnTo>
                  <a:pt x="4205300" y="0"/>
                </a:lnTo>
                <a:lnTo>
                  <a:pt x="4205300" y="1300138"/>
                </a:lnTo>
                <a:lnTo>
                  <a:pt x="0" y="1300138"/>
                </a:lnTo>
                <a:lnTo>
                  <a:pt x="0" y="0"/>
                </a:lnTo>
                <a:close/>
              </a:path>
            </a:pathLst>
          </a:custGeom>
          <a:blipFill>
            <a:blip r:embed="rId12" cstate="print"/>
            <a:stretch>
              <a:fillRect/>
            </a:stretch>
          </a:blipFill>
        </p:spPr>
      </p:sp>
      <p:sp>
        <p:nvSpPr>
          <p:cNvPr id="101" name="Freeform 101"/>
          <p:cNvSpPr/>
          <p:nvPr/>
        </p:nvSpPr>
        <p:spPr>
          <a:xfrm>
            <a:off x="13944600" y="190500"/>
            <a:ext cx="4133130" cy="1127487"/>
          </a:xfrm>
          <a:custGeom>
            <a:avLst/>
            <a:gdLst/>
            <a:ahLst/>
            <a:cxnLst/>
            <a:rect l="l" t="t" r="r" b="b"/>
            <a:pathLst>
              <a:path w="4133130" h="1127487">
                <a:moveTo>
                  <a:pt x="0" y="0"/>
                </a:moveTo>
                <a:lnTo>
                  <a:pt x="4133130" y="0"/>
                </a:lnTo>
                <a:lnTo>
                  <a:pt x="4133130" y="1127487"/>
                </a:lnTo>
                <a:lnTo>
                  <a:pt x="0" y="1127487"/>
                </a:lnTo>
                <a:lnTo>
                  <a:pt x="0" y="0"/>
                </a:lnTo>
                <a:close/>
              </a:path>
            </a:pathLst>
          </a:custGeom>
          <a:blipFill>
            <a:blip r:embed="rId13" cstate="print"/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248469" y="464957"/>
            <a:ext cx="4133130" cy="1127487"/>
          </a:xfrm>
          <a:custGeom>
            <a:avLst/>
            <a:gdLst/>
            <a:ahLst/>
            <a:cxnLst/>
            <a:rect l="l" t="t" r="r" b="b"/>
            <a:pathLst>
              <a:path w="4133130" h="1127487">
                <a:moveTo>
                  <a:pt x="0" y="0"/>
                </a:moveTo>
                <a:lnTo>
                  <a:pt x="4133129" y="0"/>
                </a:lnTo>
                <a:lnTo>
                  <a:pt x="4133129" y="1127486"/>
                </a:lnTo>
                <a:lnTo>
                  <a:pt x="0" y="1127486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577082" y="326170"/>
            <a:ext cx="4205300" cy="1300139"/>
          </a:xfrm>
          <a:custGeom>
            <a:avLst/>
            <a:gdLst/>
            <a:ahLst/>
            <a:cxnLst/>
            <a:rect l="l" t="t" r="r" b="b"/>
            <a:pathLst>
              <a:path w="4205300" h="1300139">
                <a:moveTo>
                  <a:pt x="0" y="0"/>
                </a:moveTo>
                <a:lnTo>
                  <a:pt x="4205301" y="0"/>
                </a:lnTo>
                <a:lnTo>
                  <a:pt x="4205301" y="1300139"/>
                </a:lnTo>
                <a:lnTo>
                  <a:pt x="0" y="130013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4419600" y="1902686"/>
            <a:ext cx="8752158" cy="9746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560"/>
              </a:lnSpc>
            </a:pPr>
            <a:r>
              <a:rPr lang="en-US" sz="5400" dirty="0" err="1">
                <a:solidFill>
                  <a:srgbClr val="B6242A"/>
                </a:solidFill>
                <a:latin typeface="Poppins Bold"/>
                <a:ea typeface="Poppins Bold"/>
                <a:cs typeface="Poppins Bold"/>
                <a:sym typeface="Poppins Bold"/>
              </a:rPr>
              <a:t>Măsurile</a:t>
            </a:r>
            <a:r>
              <a:rPr lang="en-US" sz="5400" dirty="0">
                <a:solidFill>
                  <a:srgbClr val="B6242A"/>
                </a:solidFill>
                <a:latin typeface="Poppins Bold"/>
                <a:ea typeface="Poppins Bold"/>
                <a:cs typeface="Poppins Bold"/>
                <a:sym typeface="Poppins Bold"/>
              </a:rPr>
              <a:t> de</a:t>
            </a:r>
            <a:r>
              <a:rPr lang="x-none" sz="5400" dirty="0">
                <a:solidFill>
                  <a:srgbClr val="B6242A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5400" dirty="0" err="1">
                <a:solidFill>
                  <a:srgbClr val="B6242A"/>
                </a:solidFill>
                <a:latin typeface="Poppins Bold"/>
                <a:ea typeface="Poppins Bold"/>
                <a:cs typeface="Poppins Bold"/>
                <a:sym typeface="Poppins Bold"/>
              </a:rPr>
              <a:t>finanțare</a:t>
            </a:r>
            <a:endParaRPr lang="en-US" sz="5400" dirty="0">
              <a:solidFill>
                <a:srgbClr val="B6242A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778926" y="3376362"/>
            <a:ext cx="2552849" cy="8540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 u="sng" dirty="0" err="1">
                <a:solidFill>
                  <a:srgbClr val="B6242A"/>
                </a:solidFill>
                <a:latin typeface="Poppins Bold"/>
                <a:ea typeface="Poppins Bold"/>
                <a:cs typeface="Poppins Bold"/>
                <a:sym typeface="Poppins Bold"/>
              </a:rPr>
              <a:t>Măsură</a:t>
            </a:r>
            <a:endParaRPr lang="en-US" sz="5000" u="sng" dirty="0">
              <a:solidFill>
                <a:srgbClr val="B6242A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1150889" y="3641940"/>
            <a:ext cx="5689311" cy="8079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300"/>
              </a:lnSpc>
            </a:pPr>
            <a:r>
              <a:rPr lang="en-US" sz="4500" u="sng" dirty="0" err="1">
                <a:solidFill>
                  <a:srgbClr val="B6242A"/>
                </a:solidFill>
                <a:latin typeface="Poppins Bold"/>
                <a:ea typeface="Poppins Bold"/>
                <a:cs typeface="Poppins Bold"/>
                <a:sym typeface="Poppins Bold"/>
              </a:rPr>
              <a:t>Limite</a:t>
            </a:r>
            <a:r>
              <a:rPr lang="en-US" sz="4500" u="sng" dirty="0">
                <a:solidFill>
                  <a:srgbClr val="B6242A"/>
                </a:solidFill>
                <a:latin typeface="Poppins Bold"/>
                <a:ea typeface="Poppins Bold"/>
                <a:cs typeface="Poppins Bold"/>
                <a:sym typeface="Poppins Bold"/>
              </a:rPr>
              <a:t> de </a:t>
            </a:r>
            <a:r>
              <a:rPr lang="en-US" sz="4500" u="sng" dirty="0" err="1">
                <a:solidFill>
                  <a:srgbClr val="B6242A"/>
                </a:solidFill>
                <a:latin typeface="Poppins Bold"/>
                <a:ea typeface="Poppins Bold"/>
                <a:cs typeface="Poppins Bold"/>
                <a:sym typeface="Poppins Bold"/>
              </a:rPr>
              <a:t>alocări</a:t>
            </a:r>
            <a:endParaRPr lang="en-US" sz="4500" u="sng" dirty="0">
              <a:solidFill>
                <a:srgbClr val="B6242A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303174" y="4899025"/>
            <a:ext cx="7850225" cy="10772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2999" dirty="0">
                <a:solidFill>
                  <a:srgbClr val="B6242A"/>
                </a:solidFill>
                <a:latin typeface="Poppins Bold"/>
                <a:ea typeface="Poppins Bold"/>
                <a:cs typeface="Poppins Bold"/>
                <a:sym typeface="Poppins Bold"/>
              </a:rPr>
              <a:t>1.1</a:t>
            </a:r>
            <a:r>
              <a:rPr lang="en-US" sz="2999" dirty="0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999" dirty="0" err="1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Valorificarea</a:t>
            </a:r>
            <a:r>
              <a:rPr lang="en-US" sz="2999" dirty="0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999" dirty="0" err="1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infrastructurilor</a:t>
            </a:r>
            <a:endParaRPr lang="en-US" sz="2999" dirty="0">
              <a:solidFill>
                <a:srgbClr val="003F67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4199"/>
              </a:lnSpc>
            </a:pPr>
            <a:r>
              <a:rPr lang="en-US" sz="2999" dirty="0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 de </a:t>
            </a:r>
            <a:r>
              <a:rPr lang="en-US" sz="2999" dirty="0" err="1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afaceri</a:t>
            </a:r>
            <a:endParaRPr lang="en-US" sz="2999" dirty="0">
              <a:solidFill>
                <a:srgbClr val="003F67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9053149" y="4899025"/>
            <a:ext cx="9037951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2999" dirty="0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min. 10 </a:t>
            </a:r>
            <a:r>
              <a:rPr lang="en-US" sz="2999" dirty="0" err="1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milioane</a:t>
            </a:r>
            <a:r>
              <a:rPr lang="en-US" sz="2999" dirty="0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 lei - maxim 25 </a:t>
            </a:r>
            <a:r>
              <a:rPr lang="en-US" sz="2999" dirty="0" err="1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milioane</a:t>
            </a:r>
            <a:r>
              <a:rPr lang="en-US" sz="2999" dirty="0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 lei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03175" y="6195588"/>
            <a:ext cx="7012025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2999" dirty="0">
                <a:solidFill>
                  <a:srgbClr val="B6242A"/>
                </a:solidFill>
                <a:latin typeface="Poppins Bold"/>
                <a:ea typeface="Poppins Bold"/>
                <a:cs typeface="Poppins Bold"/>
                <a:sym typeface="Poppins Bold"/>
              </a:rPr>
              <a:t>1.3</a:t>
            </a:r>
            <a:r>
              <a:rPr lang="en-US" sz="2999" dirty="0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999" dirty="0" err="1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Sporirea</a:t>
            </a:r>
            <a:r>
              <a:rPr lang="en-US" sz="2999" dirty="0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999" dirty="0" err="1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atractivității</a:t>
            </a:r>
            <a:r>
              <a:rPr lang="en-US" sz="2999" dirty="0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999" dirty="0" err="1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turistice</a:t>
            </a:r>
            <a:endParaRPr lang="en-US" sz="2999" dirty="0">
              <a:solidFill>
                <a:srgbClr val="003F67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9039457" y="6195588"/>
            <a:ext cx="9051643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2999" dirty="0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min. 10 </a:t>
            </a:r>
            <a:r>
              <a:rPr lang="en-US" sz="2999" dirty="0" err="1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milioane</a:t>
            </a:r>
            <a:r>
              <a:rPr lang="en-US" sz="2999" dirty="0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 lei - maxim 25 </a:t>
            </a:r>
            <a:r>
              <a:rPr lang="en-US" sz="2999" dirty="0" err="1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milioane</a:t>
            </a:r>
            <a:r>
              <a:rPr lang="en-US" sz="2999" dirty="0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 lei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03175" y="6968276"/>
            <a:ext cx="7181552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2999">
                <a:solidFill>
                  <a:srgbClr val="B6242A"/>
                </a:solidFill>
                <a:latin typeface="Poppins Bold"/>
                <a:ea typeface="Poppins Bold"/>
                <a:cs typeface="Poppins Bold"/>
                <a:sym typeface="Poppins Bold"/>
              </a:rPr>
              <a:t>2.3</a:t>
            </a:r>
            <a:r>
              <a:rPr lang="en-US" sz="2999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 Revitalizare urbană și dezvoltarea infrastructurii spațiilor publice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9039457" y="7489796"/>
            <a:ext cx="8919270" cy="504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2999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min. 10 milioane lei - maxim 30 milioane lei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03175" y="8715375"/>
            <a:ext cx="7181552" cy="1028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2999">
                <a:solidFill>
                  <a:srgbClr val="B6242A"/>
                </a:solidFill>
                <a:latin typeface="Poppins Bold"/>
                <a:ea typeface="Poppins Bold"/>
                <a:cs typeface="Poppins Bold"/>
                <a:sym typeface="Poppins Bold"/>
              </a:rPr>
              <a:t>3.1</a:t>
            </a:r>
            <a:r>
              <a:rPr lang="en-US" sz="2999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 Aprovizionare cu apă și sanitație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9102477" y="8855037"/>
            <a:ext cx="8988623" cy="504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2999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min. 20 milioane lei - maxim 60 milioane lei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927998" y="200495"/>
            <a:ext cx="4133130" cy="1127487"/>
          </a:xfrm>
          <a:custGeom>
            <a:avLst/>
            <a:gdLst/>
            <a:ahLst/>
            <a:cxnLst/>
            <a:rect l="l" t="t" r="r" b="b"/>
            <a:pathLst>
              <a:path w="4133130" h="1127487">
                <a:moveTo>
                  <a:pt x="0" y="0"/>
                </a:moveTo>
                <a:lnTo>
                  <a:pt x="4133130" y="0"/>
                </a:lnTo>
                <a:lnTo>
                  <a:pt x="4133130" y="1127486"/>
                </a:lnTo>
                <a:lnTo>
                  <a:pt x="0" y="1127486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00728" y="200495"/>
            <a:ext cx="4205300" cy="1300139"/>
          </a:xfrm>
          <a:custGeom>
            <a:avLst/>
            <a:gdLst/>
            <a:ahLst/>
            <a:cxnLst/>
            <a:rect l="l" t="t" r="r" b="b"/>
            <a:pathLst>
              <a:path w="4205300" h="1300139">
                <a:moveTo>
                  <a:pt x="0" y="0"/>
                </a:moveTo>
                <a:lnTo>
                  <a:pt x="4205300" y="0"/>
                </a:lnTo>
                <a:lnTo>
                  <a:pt x="4205300" y="1300138"/>
                </a:lnTo>
                <a:lnTo>
                  <a:pt x="0" y="130013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136683" y="5754036"/>
            <a:ext cx="16244916" cy="242531"/>
            <a:chOff x="0" y="0"/>
            <a:chExt cx="4278496" cy="6387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278496" cy="63876"/>
            </a:xfrm>
            <a:custGeom>
              <a:avLst/>
              <a:gdLst/>
              <a:ahLst/>
              <a:cxnLst/>
              <a:rect l="l" t="t" r="r" b="b"/>
              <a:pathLst>
                <a:path w="4278496" h="63876">
                  <a:moveTo>
                    <a:pt x="0" y="0"/>
                  </a:moveTo>
                  <a:lnTo>
                    <a:pt x="4278496" y="0"/>
                  </a:lnTo>
                  <a:lnTo>
                    <a:pt x="4278496" y="63876"/>
                  </a:lnTo>
                  <a:lnTo>
                    <a:pt x="0" y="63876"/>
                  </a:lnTo>
                  <a:close/>
                </a:path>
              </a:pathLst>
            </a:custGeom>
            <a:solidFill>
              <a:srgbClr val="003F67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4278496" cy="1019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17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5974608" y="1382196"/>
            <a:ext cx="5945237" cy="8540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>
                <a:solidFill>
                  <a:srgbClr val="B6242A"/>
                </a:solidFill>
                <a:latin typeface="Poppins Bold"/>
                <a:ea typeface="Poppins Bold"/>
                <a:cs typeface="Poppins Bold"/>
                <a:sym typeface="Poppins Bold"/>
              </a:rPr>
              <a:t>Aplicanții eligibili</a:t>
            </a:r>
          </a:p>
        </p:txBody>
      </p:sp>
      <p:sp>
        <p:nvSpPr>
          <p:cNvPr id="8" name="AutoShape 8"/>
          <p:cNvSpPr/>
          <p:nvPr/>
        </p:nvSpPr>
        <p:spPr>
          <a:xfrm flipV="1">
            <a:off x="4136391" y="4844316"/>
            <a:ext cx="0" cy="721542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9" name="AutoShape 9"/>
          <p:cNvSpPr/>
          <p:nvPr/>
        </p:nvSpPr>
        <p:spPr>
          <a:xfrm flipV="1">
            <a:off x="8947227" y="6313958"/>
            <a:ext cx="0" cy="721542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0" name="AutoShape 10"/>
          <p:cNvSpPr/>
          <p:nvPr/>
        </p:nvSpPr>
        <p:spPr>
          <a:xfrm flipV="1">
            <a:off x="14481733" y="4844316"/>
            <a:ext cx="0" cy="721542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1" name="TextBox 11"/>
          <p:cNvSpPr txBox="1"/>
          <p:nvPr/>
        </p:nvSpPr>
        <p:spPr>
          <a:xfrm>
            <a:off x="1749260" y="2714812"/>
            <a:ext cx="4774261" cy="17717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10"/>
              </a:lnSpc>
            </a:pPr>
            <a:r>
              <a:rPr lang="en-US" sz="3738" spc="-56">
                <a:solidFill>
                  <a:srgbClr val="1F497D"/>
                </a:solidFill>
                <a:latin typeface="Poppins Bold"/>
                <a:ea typeface="Poppins Bold"/>
                <a:cs typeface="Poppins Bold"/>
                <a:sym typeface="Poppins Bold"/>
              </a:rPr>
              <a:t>Măsura 1.1, 1.3, 3.1</a:t>
            </a:r>
          </a:p>
          <a:p>
            <a:pPr algn="ctr">
              <a:lnSpc>
                <a:spcPts val="4710"/>
              </a:lnSpc>
            </a:pPr>
            <a:endParaRPr lang="en-US" sz="3738" spc="-56">
              <a:solidFill>
                <a:srgbClr val="1F497D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ctr">
              <a:lnSpc>
                <a:spcPts val="4710"/>
              </a:lnSpc>
            </a:pPr>
            <a:r>
              <a:rPr lang="en-US" sz="3738" spc="-56">
                <a:solidFill>
                  <a:srgbClr val="1F497D"/>
                </a:solidFill>
                <a:latin typeface="Poppins Bold"/>
                <a:ea typeface="Poppins Bold"/>
                <a:cs typeface="Poppins Bold"/>
                <a:sym typeface="Poppins Bold"/>
              </a:rPr>
              <a:t>APL de nivelul I și II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1207920" y="2413831"/>
            <a:ext cx="6547625" cy="22399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58"/>
              </a:lnSpc>
            </a:pPr>
            <a:r>
              <a:rPr lang="en-US" sz="3538" spc="-53" dirty="0" err="1">
                <a:solidFill>
                  <a:srgbClr val="1F497D"/>
                </a:solidFill>
                <a:latin typeface="Poppins Bold"/>
                <a:ea typeface="Poppins Bold"/>
                <a:cs typeface="Poppins Bold"/>
                <a:sym typeface="Poppins Bold"/>
              </a:rPr>
              <a:t>Măsura</a:t>
            </a:r>
            <a:r>
              <a:rPr lang="en-US" sz="3538" spc="-53" dirty="0">
                <a:solidFill>
                  <a:srgbClr val="1F497D"/>
                </a:solidFill>
                <a:latin typeface="Poppins Bold"/>
                <a:ea typeface="Poppins Bold"/>
                <a:cs typeface="Poppins Bold"/>
                <a:sym typeface="Poppins Bold"/>
              </a:rPr>
              <a:t> 2.3</a:t>
            </a:r>
          </a:p>
          <a:p>
            <a:pPr algn="ctr">
              <a:lnSpc>
                <a:spcPts val="4458"/>
              </a:lnSpc>
            </a:pPr>
            <a:endParaRPr lang="en-US" sz="3538" spc="-53" dirty="0">
              <a:solidFill>
                <a:srgbClr val="1F497D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ctr">
              <a:lnSpc>
                <a:spcPts val="4458"/>
              </a:lnSpc>
            </a:pPr>
            <a:r>
              <a:rPr lang="en-US" sz="3538" spc="-53" dirty="0" err="1">
                <a:solidFill>
                  <a:srgbClr val="1F497D"/>
                </a:solidFill>
                <a:latin typeface="Poppins Bold"/>
                <a:ea typeface="Poppins Bold"/>
                <a:cs typeface="Poppins Bold"/>
                <a:sym typeface="Poppins Bold"/>
              </a:rPr>
              <a:t>orașele</a:t>
            </a:r>
            <a:r>
              <a:rPr lang="en-US" sz="3538" spc="-53" dirty="0">
                <a:solidFill>
                  <a:srgbClr val="1F497D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3538" spc="-53" dirty="0" err="1">
                <a:solidFill>
                  <a:srgbClr val="1F497D"/>
                </a:solidFill>
                <a:latin typeface="Poppins Bold"/>
                <a:ea typeface="Poppins Bold"/>
                <a:cs typeface="Poppins Bold"/>
                <a:sym typeface="Poppins Bold"/>
              </a:rPr>
              <a:t>ce</a:t>
            </a:r>
            <a:r>
              <a:rPr lang="en-US" sz="3538" spc="-53" dirty="0">
                <a:solidFill>
                  <a:srgbClr val="1F497D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3538" spc="-53" dirty="0" err="1">
                <a:solidFill>
                  <a:srgbClr val="1F497D"/>
                </a:solidFill>
                <a:latin typeface="Poppins Bold"/>
                <a:ea typeface="Poppins Bold"/>
                <a:cs typeface="Poppins Bold"/>
                <a:sym typeface="Poppins Bold"/>
              </a:rPr>
              <a:t>dispun</a:t>
            </a:r>
            <a:r>
              <a:rPr lang="en-US" sz="3538" spc="-53" dirty="0">
                <a:solidFill>
                  <a:srgbClr val="1F497D"/>
                </a:solidFill>
                <a:latin typeface="Poppins Bold"/>
                <a:ea typeface="Poppins Bold"/>
                <a:cs typeface="Poppins Bold"/>
                <a:sym typeface="Poppins Bold"/>
              </a:rPr>
              <a:t> Program de </a:t>
            </a:r>
            <a:r>
              <a:rPr lang="en-US" sz="3538" spc="-53" dirty="0" err="1">
                <a:solidFill>
                  <a:srgbClr val="1F497D"/>
                </a:solidFill>
                <a:latin typeface="Poppins Bold"/>
                <a:ea typeface="Poppins Bold"/>
                <a:cs typeface="Poppins Bold"/>
                <a:sym typeface="Poppins Bold"/>
              </a:rPr>
              <a:t>Revitalizare</a:t>
            </a:r>
            <a:r>
              <a:rPr lang="en-US" sz="3538" spc="-53" dirty="0">
                <a:solidFill>
                  <a:srgbClr val="1F497D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3538" spc="-53" dirty="0" err="1">
                <a:solidFill>
                  <a:srgbClr val="1F497D"/>
                </a:solidFill>
                <a:latin typeface="Poppins Bold"/>
                <a:ea typeface="Poppins Bold"/>
                <a:cs typeface="Poppins Bold"/>
                <a:sym typeface="Poppins Bold"/>
              </a:rPr>
              <a:t>urbană</a:t>
            </a:r>
            <a:endParaRPr lang="en-US" sz="3538" spc="-53" dirty="0">
              <a:solidFill>
                <a:srgbClr val="1F497D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3669691" y="7330775"/>
            <a:ext cx="10555072" cy="26602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58"/>
              </a:lnSpc>
            </a:pPr>
            <a:r>
              <a:rPr lang="en-US" sz="3538" spc="-53">
                <a:solidFill>
                  <a:srgbClr val="B6242A"/>
                </a:solidFill>
                <a:latin typeface="Poppins Bold"/>
                <a:ea typeface="Poppins Bold"/>
                <a:cs typeface="Poppins Bold"/>
                <a:sym typeface="Poppins Bold"/>
              </a:rPr>
              <a:t>IMPORTANT !</a:t>
            </a:r>
          </a:p>
          <a:p>
            <a:pPr algn="ctr">
              <a:lnSpc>
                <a:spcPts val="4458"/>
              </a:lnSpc>
            </a:pPr>
            <a:endParaRPr lang="en-US" sz="3538" spc="-53">
              <a:solidFill>
                <a:srgbClr val="B6242A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ctr">
              <a:lnSpc>
                <a:spcPts val="4080"/>
              </a:lnSpc>
            </a:pPr>
            <a:r>
              <a:rPr lang="en-US" sz="3238" spc="-48">
                <a:solidFill>
                  <a:srgbClr val="1F497D"/>
                </a:solidFill>
                <a:latin typeface="Poppins Bold"/>
                <a:ea typeface="Poppins Bold"/>
                <a:cs typeface="Poppins Bold"/>
                <a:sym typeface="Poppins Bold"/>
              </a:rPr>
              <a:t>pentru măsra de finanțare 2.3, orașele vor putea depune doar proiectele incluse în anexa PRU, aprobat de Consiliul local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301516" y="255871"/>
            <a:ext cx="3720025" cy="1014795"/>
          </a:xfrm>
          <a:custGeom>
            <a:avLst/>
            <a:gdLst/>
            <a:ahLst/>
            <a:cxnLst/>
            <a:rect l="l" t="t" r="r" b="b"/>
            <a:pathLst>
              <a:path w="3720025" h="1014795">
                <a:moveTo>
                  <a:pt x="0" y="0"/>
                </a:moveTo>
                <a:lnTo>
                  <a:pt x="3720025" y="0"/>
                </a:lnTo>
                <a:lnTo>
                  <a:pt x="3720025" y="1014795"/>
                </a:lnTo>
                <a:lnTo>
                  <a:pt x="0" y="1014795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05271" y="178753"/>
            <a:ext cx="4205300" cy="1300139"/>
          </a:xfrm>
          <a:custGeom>
            <a:avLst/>
            <a:gdLst/>
            <a:ahLst/>
            <a:cxnLst/>
            <a:rect l="l" t="t" r="r" b="b"/>
            <a:pathLst>
              <a:path w="4205300" h="1300139">
                <a:moveTo>
                  <a:pt x="0" y="0"/>
                </a:moveTo>
                <a:lnTo>
                  <a:pt x="4205300" y="0"/>
                </a:lnTo>
                <a:lnTo>
                  <a:pt x="4205300" y="1300139"/>
                </a:lnTo>
                <a:lnTo>
                  <a:pt x="0" y="130013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0" y="2798908"/>
            <a:ext cx="12826566" cy="69551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12574" lvl="1" indent="-356287" algn="l">
              <a:lnSpc>
                <a:spcPts val="4620"/>
              </a:lnSpc>
              <a:buFont typeface="Arial"/>
              <a:buChar char="•"/>
            </a:pPr>
            <a:r>
              <a:rPr lang="en-US" sz="3300">
                <a:solidFill>
                  <a:srgbClr val="1F497D"/>
                </a:solidFill>
                <a:latin typeface="Poppins Bold"/>
                <a:ea typeface="Poppins Bold"/>
                <a:cs typeface="Poppins Bold"/>
                <a:sym typeface="Poppins Bold"/>
              </a:rPr>
              <a:t>Entități ce nu au asigurat cofinanțarea și durabilitatea proiectelor finanțate anterior din FNDRL</a:t>
            </a:r>
          </a:p>
          <a:p>
            <a:pPr algn="l">
              <a:lnSpc>
                <a:spcPts val="4620"/>
              </a:lnSpc>
            </a:pPr>
            <a:endParaRPr lang="en-US" sz="3300">
              <a:solidFill>
                <a:srgbClr val="1F497D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712574" lvl="1" indent="-356287" algn="l">
              <a:lnSpc>
                <a:spcPts val="4620"/>
              </a:lnSpc>
              <a:buFont typeface="Arial"/>
              <a:buChar char="•"/>
            </a:pPr>
            <a:r>
              <a:rPr lang="en-US" sz="3300">
                <a:solidFill>
                  <a:srgbClr val="1F497D"/>
                </a:solidFill>
                <a:latin typeface="Poppins Bold"/>
                <a:ea typeface="Poppins Bold"/>
                <a:cs typeface="Poppins Bold"/>
                <a:sym typeface="Poppins Bold"/>
              </a:rPr>
              <a:t>Entități ai căror conducători sunt în litigiu aflat spre examinare în instanțe judecătorești în ceea ce ține de obiectul investiției</a:t>
            </a:r>
          </a:p>
          <a:p>
            <a:pPr algn="l">
              <a:lnSpc>
                <a:spcPts val="4620"/>
              </a:lnSpc>
            </a:pPr>
            <a:endParaRPr lang="en-US" sz="3300">
              <a:solidFill>
                <a:srgbClr val="1F497D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712574" lvl="1" indent="-356287" algn="l">
              <a:lnSpc>
                <a:spcPts val="4620"/>
              </a:lnSpc>
              <a:buFont typeface="Arial"/>
              <a:buChar char="•"/>
            </a:pPr>
            <a:r>
              <a:rPr lang="en-US" sz="3300">
                <a:solidFill>
                  <a:srgbClr val="1F497D"/>
                </a:solidFill>
                <a:latin typeface="Poppins Bold"/>
                <a:ea typeface="Poppins Bold"/>
                <a:cs typeface="Poppins Bold"/>
                <a:sym typeface="Poppins Bold"/>
              </a:rPr>
              <a:t>Entitățile care au restanțe la bugetul public național</a:t>
            </a:r>
          </a:p>
          <a:p>
            <a:pPr algn="l">
              <a:lnSpc>
                <a:spcPts val="4620"/>
              </a:lnSpc>
            </a:pPr>
            <a:endParaRPr lang="en-US" sz="3300">
              <a:solidFill>
                <a:srgbClr val="1F497D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712574" lvl="1" indent="-356287" algn="l">
              <a:lnSpc>
                <a:spcPts val="4620"/>
              </a:lnSpc>
              <a:buFont typeface="Arial"/>
              <a:buChar char="•"/>
            </a:pPr>
            <a:r>
              <a:rPr lang="en-US" sz="3300">
                <a:solidFill>
                  <a:srgbClr val="1F497D"/>
                </a:solidFill>
                <a:latin typeface="Poppins Bold"/>
                <a:ea typeface="Poppins Bold"/>
                <a:cs typeface="Poppins Bold"/>
                <a:sym typeface="Poppins Bold"/>
              </a:rPr>
              <a:t>Entități în curs de lichidare, insolvabilitate sau reorganizare (entități de drept privat)</a:t>
            </a:r>
          </a:p>
          <a:p>
            <a:pPr algn="l">
              <a:lnSpc>
                <a:spcPts val="4620"/>
              </a:lnSpc>
            </a:pPr>
            <a:endParaRPr lang="en-US" sz="3300">
              <a:solidFill>
                <a:srgbClr val="1F497D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5" name="Freeform 5"/>
          <p:cNvSpPr/>
          <p:nvPr/>
        </p:nvSpPr>
        <p:spPr>
          <a:xfrm>
            <a:off x="14200384" y="4424250"/>
            <a:ext cx="3058916" cy="3058916"/>
          </a:xfrm>
          <a:custGeom>
            <a:avLst/>
            <a:gdLst/>
            <a:ahLst/>
            <a:cxnLst/>
            <a:rect l="l" t="t" r="r" b="b"/>
            <a:pathLst>
              <a:path w="3058916" h="3058916">
                <a:moveTo>
                  <a:pt x="0" y="0"/>
                </a:moveTo>
                <a:lnTo>
                  <a:pt x="3058916" y="0"/>
                </a:lnTo>
                <a:lnTo>
                  <a:pt x="3058916" y="3058916"/>
                </a:lnTo>
                <a:lnTo>
                  <a:pt x="0" y="30589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5304458" y="1239140"/>
            <a:ext cx="7679085" cy="9461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700"/>
              </a:lnSpc>
            </a:pPr>
            <a:r>
              <a:rPr lang="en-US" sz="5500">
                <a:solidFill>
                  <a:srgbClr val="B6242A"/>
                </a:solidFill>
                <a:latin typeface="Poppins Bold"/>
                <a:ea typeface="Poppins Bold"/>
                <a:cs typeface="Poppins Bold"/>
                <a:sym typeface="Poppins Bold"/>
              </a:rPr>
              <a:t>Aplicanții neeligibili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9365" y="172236"/>
            <a:ext cx="4205300" cy="1300139"/>
          </a:xfrm>
          <a:custGeom>
            <a:avLst/>
            <a:gdLst/>
            <a:ahLst/>
            <a:cxnLst/>
            <a:rect l="l" t="t" r="r" b="b"/>
            <a:pathLst>
              <a:path w="4205300" h="1300139">
                <a:moveTo>
                  <a:pt x="0" y="0"/>
                </a:moveTo>
                <a:lnTo>
                  <a:pt x="4205300" y="0"/>
                </a:lnTo>
                <a:lnTo>
                  <a:pt x="4205300" y="1300139"/>
                </a:lnTo>
                <a:lnTo>
                  <a:pt x="0" y="1300139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3937538" y="172236"/>
            <a:ext cx="4133130" cy="1127487"/>
          </a:xfrm>
          <a:custGeom>
            <a:avLst/>
            <a:gdLst/>
            <a:ahLst/>
            <a:cxnLst/>
            <a:rect l="l" t="t" r="r" b="b"/>
            <a:pathLst>
              <a:path w="4133130" h="1127487">
                <a:moveTo>
                  <a:pt x="0" y="0"/>
                </a:moveTo>
                <a:lnTo>
                  <a:pt x="4133129" y="0"/>
                </a:lnTo>
                <a:lnTo>
                  <a:pt x="4133129" y="1127487"/>
                </a:lnTo>
                <a:lnTo>
                  <a:pt x="0" y="1127487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577082" y="4090580"/>
            <a:ext cx="5563769" cy="1543050"/>
            <a:chOff x="0" y="0"/>
            <a:chExt cx="1465355" cy="4064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465355" cy="406400"/>
            </a:xfrm>
            <a:custGeom>
              <a:avLst/>
              <a:gdLst/>
              <a:ahLst/>
              <a:cxnLst/>
              <a:rect l="l" t="t" r="r" b="b"/>
              <a:pathLst>
                <a:path w="1465355" h="406400">
                  <a:moveTo>
                    <a:pt x="70966" y="0"/>
                  </a:moveTo>
                  <a:lnTo>
                    <a:pt x="1394389" y="0"/>
                  </a:lnTo>
                  <a:cubicBezTo>
                    <a:pt x="1413210" y="0"/>
                    <a:pt x="1431261" y="7477"/>
                    <a:pt x="1444569" y="20785"/>
                  </a:cubicBezTo>
                  <a:cubicBezTo>
                    <a:pt x="1457878" y="34094"/>
                    <a:pt x="1465355" y="52145"/>
                    <a:pt x="1465355" y="70966"/>
                  </a:cubicBezTo>
                  <a:lnTo>
                    <a:pt x="1465355" y="335434"/>
                  </a:lnTo>
                  <a:cubicBezTo>
                    <a:pt x="1465355" y="354255"/>
                    <a:pt x="1457878" y="372306"/>
                    <a:pt x="1444569" y="385615"/>
                  </a:cubicBezTo>
                  <a:cubicBezTo>
                    <a:pt x="1431261" y="398923"/>
                    <a:pt x="1413210" y="406400"/>
                    <a:pt x="1394389" y="406400"/>
                  </a:cubicBezTo>
                  <a:lnTo>
                    <a:pt x="70966" y="406400"/>
                  </a:lnTo>
                  <a:cubicBezTo>
                    <a:pt x="52145" y="406400"/>
                    <a:pt x="34094" y="398923"/>
                    <a:pt x="20785" y="385615"/>
                  </a:cubicBezTo>
                  <a:cubicBezTo>
                    <a:pt x="7477" y="372306"/>
                    <a:pt x="0" y="354255"/>
                    <a:pt x="0" y="335434"/>
                  </a:cubicBezTo>
                  <a:lnTo>
                    <a:pt x="0" y="70966"/>
                  </a:lnTo>
                  <a:cubicBezTo>
                    <a:pt x="0" y="52145"/>
                    <a:pt x="7477" y="34094"/>
                    <a:pt x="20785" y="20785"/>
                  </a:cubicBezTo>
                  <a:cubicBezTo>
                    <a:pt x="34094" y="7477"/>
                    <a:pt x="52145" y="0"/>
                    <a:pt x="70966" y="0"/>
                  </a:cubicBezTo>
                  <a:close/>
                </a:path>
              </a:pathLst>
            </a:custGeom>
            <a:solidFill>
              <a:srgbClr val="D9D9D9">
                <a:alpha val="49804"/>
              </a:srgbClr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1465355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17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-178541" y="4328587"/>
            <a:ext cx="7075015" cy="1028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2999" dirty="0" err="1">
                <a:solidFill>
                  <a:srgbClr val="B6242A"/>
                </a:solidFill>
                <a:latin typeface="Poppins Bold"/>
                <a:ea typeface="Poppins Bold"/>
                <a:cs typeface="Poppins Bold"/>
                <a:sym typeface="Poppins Bold"/>
              </a:rPr>
              <a:t>Măsura</a:t>
            </a:r>
            <a:r>
              <a:rPr lang="en-US" sz="2999" dirty="0">
                <a:solidFill>
                  <a:srgbClr val="B6242A"/>
                </a:solidFill>
                <a:latin typeface="Poppins Bold"/>
                <a:ea typeface="Poppins Bold"/>
                <a:cs typeface="Poppins Bold"/>
                <a:sym typeface="Poppins Bold"/>
              </a:rPr>
              <a:t> 1.1</a:t>
            </a:r>
            <a:r>
              <a:rPr lang="en-US" sz="2999" dirty="0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999" dirty="0" err="1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Valorificarea</a:t>
            </a:r>
            <a:r>
              <a:rPr lang="en-US" sz="2999" dirty="0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999" dirty="0" err="1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infrastructurilor</a:t>
            </a:r>
            <a:r>
              <a:rPr lang="en-US" sz="2999" dirty="0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 de </a:t>
            </a:r>
            <a:r>
              <a:rPr lang="en-US" sz="2999" dirty="0" err="1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afaceri</a:t>
            </a:r>
            <a:endParaRPr lang="en-US" sz="2999" dirty="0">
              <a:solidFill>
                <a:srgbClr val="003F67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grpSp>
        <p:nvGrpSpPr>
          <p:cNvPr id="8" name="Group 8"/>
          <p:cNvGrpSpPr/>
          <p:nvPr/>
        </p:nvGrpSpPr>
        <p:grpSpPr>
          <a:xfrm>
            <a:off x="7188818" y="2786868"/>
            <a:ext cx="5563769" cy="758978"/>
            <a:chOff x="0" y="0"/>
            <a:chExt cx="1465355" cy="19989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465355" cy="199895"/>
            </a:xfrm>
            <a:custGeom>
              <a:avLst/>
              <a:gdLst/>
              <a:ahLst/>
              <a:cxnLst/>
              <a:rect l="l" t="t" r="r" b="b"/>
              <a:pathLst>
                <a:path w="1465355" h="199895">
                  <a:moveTo>
                    <a:pt x="70966" y="0"/>
                  </a:moveTo>
                  <a:lnTo>
                    <a:pt x="1394389" y="0"/>
                  </a:lnTo>
                  <a:cubicBezTo>
                    <a:pt x="1413210" y="0"/>
                    <a:pt x="1431261" y="7477"/>
                    <a:pt x="1444569" y="20785"/>
                  </a:cubicBezTo>
                  <a:cubicBezTo>
                    <a:pt x="1457878" y="34094"/>
                    <a:pt x="1465355" y="52145"/>
                    <a:pt x="1465355" y="70966"/>
                  </a:cubicBezTo>
                  <a:lnTo>
                    <a:pt x="1465355" y="128929"/>
                  </a:lnTo>
                  <a:cubicBezTo>
                    <a:pt x="1465355" y="147751"/>
                    <a:pt x="1457878" y="165801"/>
                    <a:pt x="1444569" y="179110"/>
                  </a:cubicBezTo>
                  <a:cubicBezTo>
                    <a:pt x="1431261" y="192419"/>
                    <a:pt x="1413210" y="199895"/>
                    <a:pt x="1394389" y="199895"/>
                  </a:cubicBezTo>
                  <a:lnTo>
                    <a:pt x="70966" y="199895"/>
                  </a:lnTo>
                  <a:cubicBezTo>
                    <a:pt x="52145" y="199895"/>
                    <a:pt x="34094" y="192419"/>
                    <a:pt x="20785" y="179110"/>
                  </a:cubicBezTo>
                  <a:cubicBezTo>
                    <a:pt x="7477" y="165801"/>
                    <a:pt x="0" y="147751"/>
                    <a:pt x="0" y="128929"/>
                  </a:cubicBezTo>
                  <a:lnTo>
                    <a:pt x="0" y="70966"/>
                  </a:lnTo>
                  <a:cubicBezTo>
                    <a:pt x="0" y="52145"/>
                    <a:pt x="7477" y="34094"/>
                    <a:pt x="20785" y="20785"/>
                  </a:cubicBezTo>
                  <a:cubicBezTo>
                    <a:pt x="34094" y="7477"/>
                    <a:pt x="52145" y="0"/>
                    <a:pt x="70966" y="0"/>
                  </a:cubicBezTo>
                  <a:close/>
                </a:path>
              </a:pathLst>
            </a:custGeom>
            <a:solidFill>
              <a:srgbClr val="D9D9D9">
                <a:alpha val="49804"/>
              </a:srgbClr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1465355" cy="23799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17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7188818" y="4089241"/>
            <a:ext cx="5563769" cy="758978"/>
            <a:chOff x="0" y="0"/>
            <a:chExt cx="1465355" cy="199895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465355" cy="199895"/>
            </a:xfrm>
            <a:custGeom>
              <a:avLst/>
              <a:gdLst/>
              <a:ahLst/>
              <a:cxnLst/>
              <a:rect l="l" t="t" r="r" b="b"/>
              <a:pathLst>
                <a:path w="1465355" h="199895">
                  <a:moveTo>
                    <a:pt x="70966" y="0"/>
                  </a:moveTo>
                  <a:lnTo>
                    <a:pt x="1394389" y="0"/>
                  </a:lnTo>
                  <a:cubicBezTo>
                    <a:pt x="1413210" y="0"/>
                    <a:pt x="1431261" y="7477"/>
                    <a:pt x="1444569" y="20785"/>
                  </a:cubicBezTo>
                  <a:cubicBezTo>
                    <a:pt x="1457878" y="34094"/>
                    <a:pt x="1465355" y="52145"/>
                    <a:pt x="1465355" y="70966"/>
                  </a:cubicBezTo>
                  <a:lnTo>
                    <a:pt x="1465355" y="128929"/>
                  </a:lnTo>
                  <a:cubicBezTo>
                    <a:pt x="1465355" y="147751"/>
                    <a:pt x="1457878" y="165801"/>
                    <a:pt x="1444569" y="179110"/>
                  </a:cubicBezTo>
                  <a:cubicBezTo>
                    <a:pt x="1431261" y="192419"/>
                    <a:pt x="1413210" y="199895"/>
                    <a:pt x="1394389" y="199895"/>
                  </a:cubicBezTo>
                  <a:lnTo>
                    <a:pt x="70966" y="199895"/>
                  </a:lnTo>
                  <a:cubicBezTo>
                    <a:pt x="52145" y="199895"/>
                    <a:pt x="34094" y="192419"/>
                    <a:pt x="20785" y="179110"/>
                  </a:cubicBezTo>
                  <a:cubicBezTo>
                    <a:pt x="7477" y="165801"/>
                    <a:pt x="0" y="147751"/>
                    <a:pt x="0" y="128929"/>
                  </a:cubicBezTo>
                  <a:lnTo>
                    <a:pt x="0" y="70966"/>
                  </a:lnTo>
                  <a:cubicBezTo>
                    <a:pt x="0" y="52145"/>
                    <a:pt x="7477" y="34094"/>
                    <a:pt x="20785" y="20785"/>
                  </a:cubicBezTo>
                  <a:cubicBezTo>
                    <a:pt x="34094" y="7477"/>
                    <a:pt x="52145" y="0"/>
                    <a:pt x="70966" y="0"/>
                  </a:cubicBezTo>
                  <a:close/>
                </a:path>
              </a:pathLst>
            </a:custGeom>
            <a:solidFill>
              <a:srgbClr val="D9D9D9">
                <a:alpha val="49804"/>
              </a:srgbClr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1465355" cy="23799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17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7188818" y="5201636"/>
            <a:ext cx="5563769" cy="758978"/>
            <a:chOff x="0" y="0"/>
            <a:chExt cx="1465355" cy="199895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465355" cy="199895"/>
            </a:xfrm>
            <a:custGeom>
              <a:avLst/>
              <a:gdLst/>
              <a:ahLst/>
              <a:cxnLst/>
              <a:rect l="l" t="t" r="r" b="b"/>
              <a:pathLst>
                <a:path w="1465355" h="199895">
                  <a:moveTo>
                    <a:pt x="70966" y="0"/>
                  </a:moveTo>
                  <a:lnTo>
                    <a:pt x="1394389" y="0"/>
                  </a:lnTo>
                  <a:cubicBezTo>
                    <a:pt x="1413210" y="0"/>
                    <a:pt x="1431261" y="7477"/>
                    <a:pt x="1444569" y="20785"/>
                  </a:cubicBezTo>
                  <a:cubicBezTo>
                    <a:pt x="1457878" y="34094"/>
                    <a:pt x="1465355" y="52145"/>
                    <a:pt x="1465355" y="70966"/>
                  </a:cubicBezTo>
                  <a:lnTo>
                    <a:pt x="1465355" y="128929"/>
                  </a:lnTo>
                  <a:cubicBezTo>
                    <a:pt x="1465355" y="147751"/>
                    <a:pt x="1457878" y="165801"/>
                    <a:pt x="1444569" y="179110"/>
                  </a:cubicBezTo>
                  <a:cubicBezTo>
                    <a:pt x="1431261" y="192419"/>
                    <a:pt x="1413210" y="199895"/>
                    <a:pt x="1394389" y="199895"/>
                  </a:cubicBezTo>
                  <a:lnTo>
                    <a:pt x="70966" y="199895"/>
                  </a:lnTo>
                  <a:cubicBezTo>
                    <a:pt x="52145" y="199895"/>
                    <a:pt x="34094" y="192419"/>
                    <a:pt x="20785" y="179110"/>
                  </a:cubicBezTo>
                  <a:cubicBezTo>
                    <a:pt x="7477" y="165801"/>
                    <a:pt x="0" y="147751"/>
                    <a:pt x="0" y="128929"/>
                  </a:cubicBezTo>
                  <a:lnTo>
                    <a:pt x="0" y="70966"/>
                  </a:lnTo>
                  <a:cubicBezTo>
                    <a:pt x="0" y="52145"/>
                    <a:pt x="7477" y="34094"/>
                    <a:pt x="20785" y="20785"/>
                  </a:cubicBezTo>
                  <a:cubicBezTo>
                    <a:pt x="34094" y="7477"/>
                    <a:pt x="52145" y="0"/>
                    <a:pt x="70966" y="0"/>
                  </a:cubicBezTo>
                  <a:close/>
                </a:path>
              </a:pathLst>
            </a:custGeom>
            <a:solidFill>
              <a:srgbClr val="D9D9D9">
                <a:alpha val="49804"/>
              </a:srgbClr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1465355" cy="23799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17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7188818" y="6314032"/>
            <a:ext cx="5563769" cy="758978"/>
            <a:chOff x="0" y="0"/>
            <a:chExt cx="1465355" cy="199895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465355" cy="199895"/>
            </a:xfrm>
            <a:custGeom>
              <a:avLst/>
              <a:gdLst/>
              <a:ahLst/>
              <a:cxnLst/>
              <a:rect l="l" t="t" r="r" b="b"/>
              <a:pathLst>
                <a:path w="1465355" h="199895">
                  <a:moveTo>
                    <a:pt x="70966" y="0"/>
                  </a:moveTo>
                  <a:lnTo>
                    <a:pt x="1394389" y="0"/>
                  </a:lnTo>
                  <a:cubicBezTo>
                    <a:pt x="1413210" y="0"/>
                    <a:pt x="1431261" y="7477"/>
                    <a:pt x="1444569" y="20785"/>
                  </a:cubicBezTo>
                  <a:cubicBezTo>
                    <a:pt x="1457878" y="34094"/>
                    <a:pt x="1465355" y="52145"/>
                    <a:pt x="1465355" y="70966"/>
                  </a:cubicBezTo>
                  <a:lnTo>
                    <a:pt x="1465355" y="128929"/>
                  </a:lnTo>
                  <a:cubicBezTo>
                    <a:pt x="1465355" y="147751"/>
                    <a:pt x="1457878" y="165801"/>
                    <a:pt x="1444569" y="179110"/>
                  </a:cubicBezTo>
                  <a:cubicBezTo>
                    <a:pt x="1431261" y="192419"/>
                    <a:pt x="1413210" y="199895"/>
                    <a:pt x="1394389" y="199895"/>
                  </a:cubicBezTo>
                  <a:lnTo>
                    <a:pt x="70966" y="199895"/>
                  </a:lnTo>
                  <a:cubicBezTo>
                    <a:pt x="52145" y="199895"/>
                    <a:pt x="34094" y="192419"/>
                    <a:pt x="20785" y="179110"/>
                  </a:cubicBezTo>
                  <a:cubicBezTo>
                    <a:pt x="7477" y="165801"/>
                    <a:pt x="0" y="147751"/>
                    <a:pt x="0" y="128929"/>
                  </a:cubicBezTo>
                  <a:lnTo>
                    <a:pt x="0" y="70966"/>
                  </a:lnTo>
                  <a:cubicBezTo>
                    <a:pt x="0" y="52145"/>
                    <a:pt x="7477" y="34094"/>
                    <a:pt x="20785" y="20785"/>
                  </a:cubicBezTo>
                  <a:cubicBezTo>
                    <a:pt x="34094" y="7477"/>
                    <a:pt x="52145" y="0"/>
                    <a:pt x="70966" y="0"/>
                  </a:cubicBezTo>
                  <a:close/>
                </a:path>
              </a:pathLst>
            </a:custGeom>
            <a:solidFill>
              <a:srgbClr val="D9D9D9">
                <a:alpha val="49804"/>
              </a:srgbClr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1465355" cy="23799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17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3413300" y="3663458"/>
            <a:ext cx="4657367" cy="1240707"/>
            <a:chOff x="0" y="0"/>
            <a:chExt cx="1226632" cy="326771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226632" cy="326771"/>
            </a:xfrm>
            <a:custGeom>
              <a:avLst/>
              <a:gdLst/>
              <a:ahLst/>
              <a:cxnLst/>
              <a:rect l="l" t="t" r="r" b="b"/>
              <a:pathLst>
                <a:path w="1226632" h="326771">
                  <a:moveTo>
                    <a:pt x="84777" y="0"/>
                  </a:moveTo>
                  <a:lnTo>
                    <a:pt x="1141855" y="0"/>
                  </a:lnTo>
                  <a:cubicBezTo>
                    <a:pt x="1188676" y="0"/>
                    <a:pt x="1226632" y="37956"/>
                    <a:pt x="1226632" y="84777"/>
                  </a:cubicBezTo>
                  <a:lnTo>
                    <a:pt x="1226632" y="241994"/>
                  </a:lnTo>
                  <a:cubicBezTo>
                    <a:pt x="1226632" y="288815"/>
                    <a:pt x="1188676" y="326771"/>
                    <a:pt x="1141855" y="326771"/>
                  </a:cubicBezTo>
                  <a:lnTo>
                    <a:pt x="84777" y="326771"/>
                  </a:lnTo>
                  <a:cubicBezTo>
                    <a:pt x="37956" y="326771"/>
                    <a:pt x="0" y="288815"/>
                    <a:pt x="0" y="241994"/>
                  </a:cubicBezTo>
                  <a:lnTo>
                    <a:pt x="0" y="84777"/>
                  </a:lnTo>
                  <a:cubicBezTo>
                    <a:pt x="0" y="37956"/>
                    <a:pt x="37956" y="0"/>
                    <a:pt x="84777" y="0"/>
                  </a:cubicBezTo>
                  <a:close/>
                </a:path>
              </a:pathLst>
            </a:custGeom>
            <a:solidFill>
              <a:srgbClr val="D9D9D9">
                <a:alpha val="49804"/>
              </a:srgbClr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0" y="-38100"/>
              <a:ext cx="1226632" cy="3648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17"/>
                </a:lnSpc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3413300" y="5489488"/>
            <a:ext cx="4657367" cy="1180739"/>
            <a:chOff x="0" y="0"/>
            <a:chExt cx="1226632" cy="310976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1226632" cy="310976"/>
            </a:xfrm>
            <a:custGeom>
              <a:avLst/>
              <a:gdLst/>
              <a:ahLst/>
              <a:cxnLst/>
              <a:rect l="l" t="t" r="r" b="b"/>
              <a:pathLst>
                <a:path w="1226632" h="310976">
                  <a:moveTo>
                    <a:pt x="84777" y="0"/>
                  </a:moveTo>
                  <a:lnTo>
                    <a:pt x="1141855" y="0"/>
                  </a:lnTo>
                  <a:cubicBezTo>
                    <a:pt x="1188676" y="0"/>
                    <a:pt x="1226632" y="37956"/>
                    <a:pt x="1226632" y="84777"/>
                  </a:cubicBezTo>
                  <a:lnTo>
                    <a:pt x="1226632" y="226199"/>
                  </a:lnTo>
                  <a:cubicBezTo>
                    <a:pt x="1226632" y="273020"/>
                    <a:pt x="1188676" y="310976"/>
                    <a:pt x="1141855" y="310976"/>
                  </a:cubicBezTo>
                  <a:lnTo>
                    <a:pt x="84777" y="310976"/>
                  </a:lnTo>
                  <a:cubicBezTo>
                    <a:pt x="37956" y="310976"/>
                    <a:pt x="0" y="273020"/>
                    <a:pt x="0" y="226199"/>
                  </a:cubicBezTo>
                  <a:lnTo>
                    <a:pt x="0" y="84777"/>
                  </a:lnTo>
                  <a:cubicBezTo>
                    <a:pt x="0" y="37956"/>
                    <a:pt x="37956" y="0"/>
                    <a:pt x="84777" y="0"/>
                  </a:cubicBezTo>
                  <a:close/>
                </a:path>
              </a:pathLst>
            </a:custGeom>
            <a:solidFill>
              <a:srgbClr val="D9D9D9">
                <a:alpha val="49804"/>
              </a:srgbClr>
            </a:solidFill>
          </p:spPr>
        </p:sp>
        <p:sp>
          <p:nvSpPr>
            <p:cNvPr id="25" name="TextBox 25"/>
            <p:cNvSpPr txBox="1"/>
            <p:nvPr/>
          </p:nvSpPr>
          <p:spPr>
            <a:xfrm>
              <a:off x="0" y="-38100"/>
              <a:ext cx="1226632" cy="3490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17"/>
                </a:lnSpc>
              </a:pPr>
              <a:endParaRPr/>
            </a:p>
          </p:txBody>
        </p:sp>
      </p:grpSp>
      <p:sp>
        <p:nvSpPr>
          <p:cNvPr id="26" name="AutoShape 26"/>
          <p:cNvSpPr/>
          <p:nvPr/>
        </p:nvSpPr>
        <p:spPr>
          <a:xfrm>
            <a:off x="6290729" y="4829169"/>
            <a:ext cx="763284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graphicFrame>
        <p:nvGraphicFramePr>
          <p:cNvPr id="27" name="Table 27"/>
          <p:cNvGraphicFramePr>
            <a:graphicFrameLocks noGrp="1"/>
          </p:cNvGraphicFramePr>
          <p:nvPr/>
        </p:nvGraphicFramePr>
        <p:xfrm>
          <a:off x="1996031" y="7558784"/>
          <a:ext cx="14525932" cy="2123697"/>
        </p:xfrm>
        <a:graphic>
          <a:graphicData uri="http://schemas.openxmlformats.org/drawingml/2006/table">
            <a:tbl>
              <a:tblPr/>
              <a:tblGrid>
                <a:gridCol w="363148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63148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63148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63148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033617">
                <a:tc>
                  <a:txBody>
                    <a:bodyPr/>
                    <a:lstStyle/>
                    <a:p>
                      <a:pPr algn="ctr">
                        <a:lnSpc>
                          <a:spcPts val="3219"/>
                        </a:lnSpc>
                        <a:defRPr/>
                      </a:pPr>
                      <a:r>
                        <a:rPr lang="en-US" sz="2299">
                          <a:solidFill>
                            <a:srgbClr val="003F67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Aplicanți / Parteneri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3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3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3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3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3F67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Termen de implementare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3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3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3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3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3F67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Buget</a:t>
                      </a:r>
                      <a:endParaRPr lang="en-US" sz="1100"/>
                    </a:p>
                    <a:p>
                      <a:pPr algn="ctr">
                        <a:lnSpc>
                          <a:spcPts val="2800"/>
                        </a:lnSpc>
                      </a:pPr>
                      <a:r>
                        <a:rPr lang="en-US" sz="2000">
                          <a:solidFill>
                            <a:srgbClr val="003F67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  </a:t>
                      </a: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3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3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3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3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3F67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Cofinanțare </a:t>
                      </a:r>
                      <a:endParaRPr lang="en-US" sz="1100"/>
                    </a:p>
                    <a:p>
                      <a:pPr algn="ctr">
                        <a:lnSpc>
                          <a:spcPts val="2800"/>
                        </a:lnSpc>
                      </a:pPr>
                      <a:r>
                        <a:rPr lang="en-US" sz="2000">
                          <a:solidFill>
                            <a:srgbClr val="003F67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  </a:t>
                      </a: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3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3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3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3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031497"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3F67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APL de nivelu I și II  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3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3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3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3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3F67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36 luni  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3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3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3F67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10 – 25 mln lei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3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3F67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Min 10%  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3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8" name="TextBox 28"/>
          <p:cNvSpPr txBox="1"/>
          <p:nvPr/>
        </p:nvSpPr>
        <p:spPr>
          <a:xfrm>
            <a:off x="5167787" y="1132704"/>
            <a:ext cx="8182421" cy="8976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 dirty="0" err="1">
                <a:solidFill>
                  <a:srgbClr val="B6242A"/>
                </a:solidFill>
                <a:latin typeface="Poppins Bold"/>
                <a:ea typeface="Poppins Bold"/>
                <a:cs typeface="Poppins Bold"/>
                <a:sym typeface="Poppins Bold"/>
              </a:rPr>
              <a:t>E</a:t>
            </a:r>
            <a:r>
              <a:rPr lang="en-US" sz="5000" dirty="0" err="1" smtClean="0">
                <a:solidFill>
                  <a:srgbClr val="B6242A"/>
                </a:solidFill>
                <a:latin typeface="Poppins Bold"/>
                <a:ea typeface="Poppins Bold"/>
                <a:cs typeface="Poppins Bold"/>
                <a:sym typeface="Poppins Bold"/>
              </a:rPr>
              <a:t>ligibilitatea</a:t>
            </a:r>
            <a:r>
              <a:rPr lang="en-US" sz="5000" dirty="0" smtClean="0">
                <a:solidFill>
                  <a:srgbClr val="B6242A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5000" dirty="0" err="1">
                <a:solidFill>
                  <a:srgbClr val="B6242A"/>
                </a:solidFill>
                <a:latin typeface="Poppins Bold"/>
                <a:ea typeface="Poppins Bold"/>
                <a:cs typeface="Poppins Bold"/>
                <a:sym typeface="Poppins Bold"/>
              </a:rPr>
              <a:t>proiectelor</a:t>
            </a:r>
            <a:endParaRPr lang="en-US" sz="5000" dirty="0">
              <a:solidFill>
                <a:srgbClr val="B6242A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29" name="TextBox 29"/>
          <p:cNvSpPr txBox="1"/>
          <p:nvPr/>
        </p:nvSpPr>
        <p:spPr>
          <a:xfrm>
            <a:off x="8219164" y="2885369"/>
            <a:ext cx="3767286" cy="504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2999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Parcuri industriale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7438906" y="4214586"/>
            <a:ext cx="5057894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2999" dirty="0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Zone </a:t>
            </a:r>
            <a:r>
              <a:rPr lang="en-US" sz="2999" dirty="0" err="1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economice</a:t>
            </a:r>
            <a:r>
              <a:rPr lang="en-US" sz="2999" dirty="0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999" dirty="0" err="1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libere</a:t>
            </a:r>
            <a:endParaRPr lang="en-US" sz="2999" dirty="0">
              <a:solidFill>
                <a:srgbClr val="003F67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7651365" y="5300138"/>
            <a:ext cx="4638675" cy="504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2999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Incubatoare de afaceri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7316055" y="6398764"/>
            <a:ext cx="5309295" cy="4883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60"/>
              </a:lnSpc>
            </a:pPr>
            <a:r>
              <a:rPr lang="en-US" sz="2900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Platforme multifuncționale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3248469" y="3841663"/>
            <a:ext cx="4987029" cy="800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1500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rețele electrice/stații de transformare/gaze naturale/rețele de apeduct/stații de epurare/rezervoare construite/ reabilitate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3248469" y="5766863"/>
            <a:ext cx="4987029" cy="9899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59"/>
              </a:lnSpc>
            </a:pPr>
            <a:r>
              <a:rPr lang="en-US" sz="1899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Drum de acces construit, reabilitat</a:t>
            </a:r>
          </a:p>
          <a:p>
            <a:pPr algn="ctr">
              <a:lnSpc>
                <a:spcPts val="2659"/>
              </a:lnSpc>
            </a:pPr>
            <a:r>
              <a:rPr lang="en-US" sz="1899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teritoriu amenajat</a:t>
            </a:r>
          </a:p>
          <a:p>
            <a:pPr algn="ctr">
              <a:lnSpc>
                <a:spcPts val="2659"/>
              </a:lnSpc>
            </a:pPr>
            <a:endParaRPr lang="en-US" sz="1899">
              <a:solidFill>
                <a:srgbClr val="003F67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8002" y="158902"/>
            <a:ext cx="4205300" cy="1300139"/>
          </a:xfrm>
          <a:custGeom>
            <a:avLst/>
            <a:gdLst/>
            <a:ahLst/>
            <a:cxnLst/>
            <a:rect l="l" t="t" r="r" b="b"/>
            <a:pathLst>
              <a:path w="4205300" h="1300139">
                <a:moveTo>
                  <a:pt x="0" y="0"/>
                </a:moveTo>
                <a:lnTo>
                  <a:pt x="4205300" y="0"/>
                </a:lnTo>
                <a:lnTo>
                  <a:pt x="4205300" y="1300138"/>
                </a:lnTo>
                <a:lnTo>
                  <a:pt x="0" y="1300138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267928" y="158902"/>
            <a:ext cx="3919945" cy="1069332"/>
          </a:xfrm>
          <a:custGeom>
            <a:avLst/>
            <a:gdLst/>
            <a:ahLst/>
            <a:cxnLst/>
            <a:rect l="l" t="t" r="r" b="b"/>
            <a:pathLst>
              <a:path w="3919945" h="1069332">
                <a:moveTo>
                  <a:pt x="0" y="0"/>
                </a:moveTo>
                <a:lnTo>
                  <a:pt x="3919945" y="0"/>
                </a:lnTo>
                <a:lnTo>
                  <a:pt x="3919945" y="1069331"/>
                </a:lnTo>
                <a:lnTo>
                  <a:pt x="0" y="1069331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577082" y="4090580"/>
            <a:ext cx="5563769" cy="1543050"/>
            <a:chOff x="0" y="0"/>
            <a:chExt cx="1465355" cy="4064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465355" cy="406400"/>
            </a:xfrm>
            <a:custGeom>
              <a:avLst/>
              <a:gdLst/>
              <a:ahLst/>
              <a:cxnLst/>
              <a:rect l="l" t="t" r="r" b="b"/>
              <a:pathLst>
                <a:path w="1465355" h="406400">
                  <a:moveTo>
                    <a:pt x="70966" y="0"/>
                  </a:moveTo>
                  <a:lnTo>
                    <a:pt x="1394389" y="0"/>
                  </a:lnTo>
                  <a:cubicBezTo>
                    <a:pt x="1413210" y="0"/>
                    <a:pt x="1431261" y="7477"/>
                    <a:pt x="1444569" y="20785"/>
                  </a:cubicBezTo>
                  <a:cubicBezTo>
                    <a:pt x="1457878" y="34094"/>
                    <a:pt x="1465355" y="52145"/>
                    <a:pt x="1465355" y="70966"/>
                  </a:cubicBezTo>
                  <a:lnTo>
                    <a:pt x="1465355" y="335434"/>
                  </a:lnTo>
                  <a:cubicBezTo>
                    <a:pt x="1465355" y="354255"/>
                    <a:pt x="1457878" y="372306"/>
                    <a:pt x="1444569" y="385615"/>
                  </a:cubicBezTo>
                  <a:cubicBezTo>
                    <a:pt x="1431261" y="398923"/>
                    <a:pt x="1413210" y="406400"/>
                    <a:pt x="1394389" y="406400"/>
                  </a:cubicBezTo>
                  <a:lnTo>
                    <a:pt x="70966" y="406400"/>
                  </a:lnTo>
                  <a:cubicBezTo>
                    <a:pt x="52145" y="406400"/>
                    <a:pt x="34094" y="398923"/>
                    <a:pt x="20785" y="385615"/>
                  </a:cubicBezTo>
                  <a:cubicBezTo>
                    <a:pt x="7477" y="372306"/>
                    <a:pt x="0" y="354255"/>
                    <a:pt x="0" y="335434"/>
                  </a:cubicBezTo>
                  <a:lnTo>
                    <a:pt x="0" y="70966"/>
                  </a:lnTo>
                  <a:cubicBezTo>
                    <a:pt x="0" y="52145"/>
                    <a:pt x="7477" y="34094"/>
                    <a:pt x="20785" y="20785"/>
                  </a:cubicBezTo>
                  <a:cubicBezTo>
                    <a:pt x="34094" y="7477"/>
                    <a:pt x="52145" y="0"/>
                    <a:pt x="70966" y="0"/>
                  </a:cubicBezTo>
                  <a:close/>
                </a:path>
              </a:pathLst>
            </a:custGeom>
            <a:solidFill>
              <a:srgbClr val="D9D9D9">
                <a:alpha val="49804"/>
              </a:srgbClr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1465355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17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510407" y="4329112"/>
            <a:ext cx="5563769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2999">
                <a:solidFill>
                  <a:srgbClr val="B6242A"/>
                </a:solidFill>
                <a:latin typeface="Poppins Bold"/>
                <a:ea typeface="Poppins Bold"/>
                <a:cs typeface="Poppins Bold"/>
                <a:sym typeface="Poppins Bold"/>
              </a:rPr>
              <a:t>Măsura 1.3</a:t>
            </a:r>
            <a:r>
              <a:rPr lang="en-US" sz="2999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 Sporirea atractivității turistice</a:t>
            </a:r>
          </a:p>
          <a:p>
            <a:pPr algn="ctr">
              <a:lnSpc>
                <a:spcPts val="4199"/>
              </a:lnSpc>
            </a:pPr>
            <a:endParaRPr lang="en-US" sz="2999">
              <a:solidFill>
                <a:srgbClr val="003F67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grpSp>
        <p:nvGrpSpPr>
          <p:cNvPr id="8" name="Group 8"/>
          <p:cNvGrpSpPr/>
          <p:nvPr/>
        </p:nvGrpSpPr>
        <p:grpSpPr>
          <a:xfrm>
            <a:off x="7188818" y="2168755"/>
            <a:ext cx="5563769" cy="1028377"/>
            <a:chOff x="0" y="0"/>
            <a:chExt cx="1465355" cy="27084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465355" cy="270848"/>
            </a:xfrm>
            <a:custGeom>
              <a:avLst/>
              <a:gdLst/>
              <a:ahLst/>
              <a:cxnLst/>
              <a:rect l="l" t="t" r="r" b="b"/>
              <a:pathLst>
                <a:path w="1465355" h="270848">
                  <a:moveTo>
                    <a:pt x="70966" y="0"/>
                  </a:moveTo>
                  <a:lnTo>
                    <a:pt x="1394389" y="0"/>
                  </a:lnTo>
                  <a:cubicBezTo>
                    <a:pt x="1413210" y="0"/>
                    <a:pt x="1431261" y="7477"/>
                    <a:pt x="1444569" y="20785"/>
                  </a:cubicBezTo>
                  <a:cubicBezTo>
                    <a:pt x="1457878" y="34094"/>
                    <a:pt x="1465355" y="52145"/>
                    <a:pt x="1465355" y="70966"/>
                  </a:cubicBezTo>
                  <a:lnTo>
                    <a:pt x="1465355" y="199882"/>
                  </a:lnTo>
                  <a:cubicBezTo>
                    <a:pt x="1465355" y="218704"/>
                    <a:pt x="1457878" y="236754"/>
                    <a:pt x="1444569" y="250063"/>
                  </a:cubicBezTo>
                  <a:cubicBezTo>
                    <a:pt x="1431261" y="263371"/>
                    <a:pt x="1413210" y="270848"/>
                    <a:pt x="1394389" y="270848"/>
                  </a:cubicBezTo>
                  <a:lnTo>
                    <a:pt x="70966" y="270848"/>
                  </a:lnTo>
                  <a:cubicBezTo>
                    <a:pt x="52145" y="270848"/>
                    <a:pt x="34094" y="263371"/>
                    <a:pt x="20785" y="250063"/>
                  </a:cubicBezTo>
                  <a:cubicBezTo>
                    <a:pt x="7477" y="236754"/>
                    <a:pt x="0" y="218704"/>
                    <a:pt x="0" y="199882"/>
                  </a:cubicBezTo>
                  <a:lnTo>
                    <a:pt x="0" y="70966"/>
                  </a:lnTo>
                  <a:cubicBezTo>
                    <a:pt x="0" y="52145"/>
                    <a:pt x="7477" y="34094"/>
                    <a:pt x="20785" y="20785"/>
                  </a:cubicBezTo>
                  <a:cubicBezTo>
                    <a:pt x="34094" y="7477"/>
                    <a:pt x="52145" y="0"/>
                    <a:pt x="70966" y="0"/>
                  </a:cubicBezTo>
                  <a:close/>
                </a:path>
              </a:pathLst>
            </a:custGeom>
            <a:solidFill>
              <a:srgbClr val="D9D9D9">
                <a:alpha val="49804"/>
              </a:srgbClr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1465355" cy="30894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17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7188818" y="3397157"/>
            <a:ext cx="5563769" cy="1211017"/>
            <a:chOff x="0" y="0"/>
            <a:chExt cx="1465355" cy="318951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465355" cy="318951"/>
            </a:xfrm>
            <a:custGeom>
              <a:avLst/>
              <a:gdLst/>
              <a:ahLst/>
              <a:cxnLst/>
              <a:rect l="l" t="t" r="r" b="b"/>
              <a:pathLst>
                <a:path w="1465355" h="318951">
                  <a:moveTo>
                    <a:pt x="70966" y="0"/>
                  </a:moveTo>
                  <a:lnTo>
                    <a:pt x="1394389" y="0"/>
                  </a:lnTo>
                  <a:cubicBezTo>
                    <a:pt x="1413210" y="0"/>
                    <a:pt x="1431261" y="7477"/>
                    <a:pt x="1444569" y="20785"/>
                  </a:cubicBezTo>
                  <a:cubicBezTo>
                    <a:pt x="1457878" y="34094"/>
                    <a:pt x="1465355" y="52145"/>
                    <a:pt x="1465355" y="70966"/>
                  </a:cubicBezTo>
                  <a:lnTo>
                    <a:pt x="1465355" y="247985"/>
                  </a:lnTo>
                  <a:cubicBezTo>
                    <a:pt x="1465355" y="266806"/>
                    <a:pt x="1457878" y="284857"/>
                    <a:pt x="1444569" y="298165"/>
                  </a:cubicBezTo>
                  <a:cubicBezTo>
                    <a:pt x="1431261" y="311474"/>
                    <a:pt x="1413210" y="318951"/>
                    <a:pt x="1394389" y="318951"/>
                  </a:cubicBezTo>
                  <a:lnTo>
                    <a:pt x="70966" y="318951"/>
                  </a:lnTo>
                  <a:cubicBezTo>
                    <a:pt x="52145" y="318951"/>
                    <a:pt x="34094" y="311474"/>
                    <a:pt x="20785" y="298165"/>
                  </a:cubicBezTo>
                  <a:cubicBezTo>
                    <a:pt x="7477" y="284857"/>
                    <a:pt x="0" y="266806"/>
                    <a:pt x="0" y="247985"/>
                  </a:cubicBezTo>
                  <a:lnTo>
                    <a:pt x="0" y="70966"/>
                  </a:lnTo>
                  <a:cubicBezTo>
                    <a:pt x="0" y="52145"/>
                    <a:pt x="7477" y="34094"/>
                    <a:pt x="20785" y="20785"/>
                  </a:cubicBezTo>
                  <a:cubicBezTo>
                    <a:pt x="34094" y="7477"/>
                    <a:pt x="52145" y="0"/>
                    <a:pt x="70966" y="0"/>
                  </a:cubicBezTo>
                  <a:close/>
                </a:path>
              </a:pathLst>
            </a:custGeom>
            <a:solidFill>
              <a:srgbClr val="D9D9D9">
                <a:alpha val="49804"/>
              </a:srgbClr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1465355" cy="3570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17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7188818" y="4865349"/>
            <a:ext cx="5563769" cy="1205152"/>
            <a:chOff x="0" y="0"/>
            <a:chExt cx="1465355" cy="317406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465355" cy="317406"/>
            </a:xfrm>
            <a:custGeom>
              <a:avLst/>
              <a:gdLst/>
              <a:ahLst/>
              <a:cxnLst/>
              <a:rect l="l" t="t" r="r" b="b"/>
              <a:pathLst>
                <a:path w="1465355" h="317406">
                  <a:moveTo>
                    <a:pt x="70966" y="0"/>
                  </a:moveTo>
                  <a:lnTo>
                    <a:pt x="1394389" y="0"/>
                  </a:lnTo>
                  <a:cubicBezTo>
                    <a:pt x="1413210" y="0"/>
                    <a:pt x="1431261" y="7477"/>
                    <a:pt x="1444569" y="20785"/>
                  </a:cubicBezTo>
                  <a:cubicBezTo>
                    <a:pt x="1457878" y="34094"/>
                    <a:pt x="1465355" y="52145"/>
                    <a:pt x="1465355" y="70966"/>
                  </a:cubicBezTo>
                  <a:lnTo>
                    <a:pt x="1465355" y="246440"/>
                  </a:lnTo>
                  <a:cubicBezTo>
                    <a:pt x="1465355" y="265262"/>
                    <a:pt x="1457878" y="283312"/>
                    <a:pt x="1444569" y="296621"/>
                  </a:cubicBezTo>
                  <a:cubicBezTo>
                    <a:pt x="1431261" y="309930"/>
                    <a:pt x="1413210" y="317406"/>
                    <a:pt x="1394389" y="317406"/>
                  </a:cubicBezTo>
                  <a:lnTo>
                    <a:pt x="70966" y="317406"/>
                  </a:lnTo>
                  <a:cubicBezTo>
                    <a:pt x="52145" y="317406"/>
                    <a:pt x="34094" y="309930"/>
                    <a:pt x="20785" y="296621"/>
                  </a:cubicBezTo>
                  <a:cubicBezTo>
                    <a:pt x="7477" y="283312"/>
                    <a:pt x="0" y="265262"/>
                    <a:pt x="0" y="246440"/>
                  </a:cubicBezTo>
                  <a:lnTo>
                    <a:pt x="0" y="70966"/>
                  </a:lnTo>
                  <a:cubicBezTo>
                    <a:pt x="0" y="52145"/>
                    <a:pt x="7477" y="34094"/>
                    <a:pt x="20785" y="20785"/>
                  </a:cubicBezTo>
                  <a:cubicBezTo>
                    <a:pt x="34094" y="7477"/>
                    <a:pt x="52145" y="0"/>
                    <a:pt x="70966" y="0"/>
                  </a:cubicBezTo>
                  <a:close/>
                </a:path>
              </a:pathLst>
            </a:custGeom>
            <a:solidFill>
              <a:srgbClr val="D9D9D9">
                <a:alpha val="49804"/>
              </a:srgbClr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1465355" cy="35550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17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7188818" y="6255187"/>
            <a:ext cx="5563769" cy="1150083"/>
            <a:chOff x="0" y="0"/>
            <a:chExt cx="1465355" cy="302903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465355" cy="302903"/>
            </a:xfrm>
            <a:custGeom>
              <a:avLst/>
              <a:gdLst/>
              <a:ahLst/>
              <a:cxnLst/>
              <a:rect l="l" t="t" r="r" b="b"/>
              <a:pathLst>
                <a:path w="1465355" h="302903">
                  <a:moveTo>
                    <a:pt x="70966" y="0"/>
                  </a:moveTo>
                  <a:lnTo>
                    <a:pt x="1394389" y="0"/>
                  </a:lnTo>
                  <a:cubicBezTo>
                    <a:pt x="1413210" y="0"/>
                    <a:pt x="1431261" y="7477"/>
                    <a:pt x="1444569" y="20785"/>
                  </a:cubicBezTo>
                  <a:cubicBezTo>
                    <a:pt x="1457878" y="34094"/>
                    <a:pt x="1465355" y="52145"/>
                    <a:pt x="1465355" y="70966"/>
                  </a:cubicBezTo>
                  <a:lnTo>
                    <a:pt x="1465355" y="231937"/>
                  </a:lnTo>
                  <a:cubicBezTo>
                    <a:pt x="1465355" y="250758"/>
                    <a:pt x="1457878" y="268808"/>
                    <a:pt x="1444569" y="282117"/>
                  </a:cubicBezTo>
                  <a:cubicBezTo>
                    <a:pt x="1431261" y="295426"/>
                    <a:pt x="1413210" y="302903"/>
                    <a:pt x="1394389" y="302903"/>
                  </a:cubicBezTo>
                  <a:lnTo>
                    <a:pt x="70966" y="302903"/>
                  </a:lnTo>
                  <a:cubicBezTo>
                    <a:pt x="52145" y="302903"/>
                    <a:pt x="34094" y="295426"/>
                    <a:pt x="20785" y="282117"/>
                  </a:cubicBezTo>
                  <a:cubicBezTo>
                    <a:pt x="7477" y="268808"/>
                    <a:pt x="0" y="250758"/>
                    <a:pt x="0" y="231937"/>
                  </a:cubicBezTo>
                  <a:lnTo>
                    <a:pt x="0" y="70966"/>
                  </a:lnTo>
                  <a:cubicBezTo>
                    <a:pt x="0" y="52145"/>
                    <a:pt x="7477" y="34094"/>
                    <a:pt x="20785" y="20785"/>
                  </a:cubicBezTo>
                  <a:cubicBezTo>
                    <a:pt x="34094" y="7477"/>
                    <a:pt x="52145" y="0"/>
                    <a:pt x="70966" y="0"/>
                  </a:cubicBezTo>
                  <a:close/>
                </a:path>
              </a:pathLst>
            </a:custGeom>
            <a:solidFill>
              <a:srgbClr val="D9D9D9">
                <a:alpha val="49804"/>
              </a:srgbClr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1465355" cy="3410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17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3384725" y="3326689"/>
            <a:ext cx="4657367" cy="1240707"/>
            <a:chOff x="0" y="0"/>
            <a:chExt cx="1226632" cy="326771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226632" cy="326771"/>
            </a:xfrm>
            <a:custGeom>
              <a:avLst/>
              <a:gdLst/>
              <a:ahLst/>
              <a:cxnLst/>
              <a:rect l="l" t="t" r="r" b="b"/>
              <a:pathLst>
                <a:path w="1226632" h="326771">
                  <a:moveTo>
                    <a:pt x="84777" y="0"/>
                  </a:moveTo>
                  <a:lnTo>
                    <a:pt x="1141855" y="0"/>
                  </a:lnTo>
                  <a:cubicBezTo>
                    <a:pt x="1188676" y="0"/>
                    <a:pt x="1226632" y="37956"/>
                    <a:pt x="1226632" y="84777"/>
                  </a:cubicBezTo>
                  <a:lnTo>
                    <a:pt x="1226632" y="241994"/>
                  </a:lnTo>
                  <a:cubicBezTo>
                    <a:pt x="1226632" y="288815"/>
                    <a:pt x="1188676" y="326771"/>
                    <a:pt x="1141855" y="326771"/>
                  </a:cubicBezTo>
                  <a:lnTo>
                    <a:pt x="84777" y="326771"/>
                  </a:lnTo>
                  <a:cubicBezTo>
                    <a:pt x="37956" y="326771"/>
                    <a:pt x="0" y="288815"/>
                    <a:pt x="0" y="241994"/>
                  </a:cubicBezTo>
                  <a:lnTo>
                    <a:pt x="0" y="84777"/>
                  </a:lnTo>
                  <a:cubicBezTo>
                    <a:pt x="0" y="37956"/>
                    <a:pt x="37956" y="0"/>
                    <a:pt x="84777" y="0"/>
                  </a:cubicBezTo>
                  <a:close/>
                </a:path>
              </a:pathLst>
            </a:custGeom>
            <a:solidFill>
              <a:srgbClr val="D9D9D9">
                <a:alpha val="49804"/>
              </a:srgbClr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0" y="-38100"/>
              <a:ext cx="1226632" cy="3648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17"/>
                </a:lnSpc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3384725" y="5152719"/>
            <a:ext cx="4657367" cy="1180739"/>
            <a:chOff x="0" y="0"/>
            <a:chExt cx="1226632" cy="310976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1226632" cy="310976"/>
            </a:xfrm>
            <a:custGeom>
              <a:avLst/>
              <a:gdLst/>
              <a:ahLst/>
              <a:cxnLst/>
              <a:rect l="l" t="t" r="r" b="b"/>
              <a:pathLst>
                <a:path w="1226632" h="310976">
                  <a:moveTo>
                    <a:pt x="84777" y="0"/>
                  </a:moveTo>
                  <a:lnTo>
                    <a:pt x="1141855" y="0"/>
                  </a:lnTo>
                  <a:cubicBezTo>
                    <a:pt x="1188676" y="0"/>
                    <a:pt x="1226632" y="37956"/>
                    <a:pt x="1226632" y="84777"/>
                  </a:cubicBezTo>
                  <a:lnTo>
                    <a:pt x="1226632" y="226199"/>
                  </a:lnTo>
                  <a:cubicBezTo>
                    <a:pt x="1226632" y="273020"/>
                    <a:pt x="1188676" y="310976"/>
                    <a:pt x="1141855" y="310976"/>
                  </a:cubicBezTo>
                  <a:lnTo>
                    <a:pt x="84777" y="310976"/>
                  </a:lnTo>
                  <a:cubicBezTo>
                    <a:pt x="37956" y="310976"/>
                    <a:pt x="0" y="273020"/>
                    <a:pt x="0" y="226199"/>
                  </a:cubicBezTo>
                  <a:lnTo>
                    <a:pt x="0" y="84777"/>
                  </a:lnTo>
                  <a:cubicBezTo>
                    <a:pt x="0" y="37956"/>
                    <a:pt x="37956" y="0"/>
                    <a:pt x="84777" y="0"/>
                  </a:cubicBezTo>
                  <a:close/>
                </a:path>
              </a:pathLst>
            </a:custGeom>
            <a:solidFill>
              <a:srgbClr val="D9D9D9">
                <a:alpha val="49804"/>
              </a:srgbClr>
            </a:solidFill>
          </p:spPr>
        </p:sp>
        <p:sp>
          <p:nvSpPr>
            <p:cNvPr id="25" name="TextBox 25"/>
            <p:cNvSpPr txBox="1"/>
            <p:nvPr/>
          </p:nvSpPr>
          <p:spPr>
            <a:xfrm>
              <a:off x="0" y="-38100"/>
              <a:ext cx="1226632" cy="3490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17"/>
                </a:lnSpc>
              </a:pPr>
              <a:endParaRPr/>
            </a:p>
          </p:txBody>
        </p:sp>
      </p:grpSp>
      <p:sp>
        <p:nvSpPr>
          <p:cNvPr id="26" name="AutoShape 26"/>
          <p:cNvSpPr/>
          <p:nvPr/>
        </p:nvSpPr>
        <p:spPr>
          <a:xfrm>
            <a:off x="6290729" y="4803688"/>
            <a:ext cx="763284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graphicFrame>
        <p:nvGraphicFramePr>
          <p:cNvPr id="27" name="Table 27"/>
          <p:cNvGraphicFramePr>
            <a:graphicFrameLocks noGrp="1"/>
          </p:cNvGraphicFramePr>
          <p:nvPr/>
        </p:nvGraphicFramePr>
        <p:xfrm>
          <a:off x="1996031" y="7634984"/>
          <a:ext cx="14525932" cy="2123697"/>
        </p:xfrm>
        <a:graphic>
          <a:graphicData uri="http://schemas.openxmlformats.org/drawingml/2006/table">
            <a:tbl>
              <a:tblPr/>
              <a:tblGrid>
                <a:gridCol w="363148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63148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63148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63148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033617">
                <a:tc>
                  <a:txBody>
                    <a:bodyPr/>
                    <a:lstStyle/>
                    <a:p>
                      <a:pPr algn="ctr">
                        <a:lnSpc>
                          <a:spcPts val="3219"/>
                        </a:lnSpc>
                        <a:defRPr/>
                      </a:pPr>
                      <a:r>
                        <a:rPr lang="en-US" sz="2299" dirty="0" err="1">
                          <a:solidFill>
                            <a:srgbClr val="003F67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Aplicanți</a:t>
                      </a:r>
                      <a:r>
                        <a:rPr lang="en-US" sz="2299" dirty="0">
                          <a:solidFill>
                            <a:srgbClr val="003F67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 / </a:t>
                      </a:r>
                      <a:r>
                        <a:rPr lang="en-US" sz="2299" dirty="0" err="1">
                          <a:solidFill>
                            <a:srgbClr val="003F67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Parteneri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3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3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3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3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3F67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Termen de implementare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3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3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3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3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3F67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Buget</a:t>
                      </a:r>
                      <a:endParaRPr lang="en-US" sz="1100"/>
                    </a:p>
                    <a:p>
                      <a:pPr algn="ctr">
                        <a:lnSpc>
                          <a:spcPts val="2800"/>
                        </a:lnSpc>
                      </a:pPr>
                      <a:r>
                        <a:rPr lang="en-US" sz="2000">
                          <a:solidFill>
                            <a:srgbClr val="003F67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  </a:t>
                      </a: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3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3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3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3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3F67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Cofinanțare </a:t>
                      </a:r>
                      <a:endParaRPr lang="en-US" sz="1100"/>
                    </a:p>
                    <a:p>
                      <a:pPr algn="ctr">
                        <a:lnSpc>
                          <a:spcPts val="2800"/>
                        </a:lnSpc>
                      </a:pPr>
                      <a:r>
                        <a:rPr lang="en-US" sz="2000">
                          <a:solidFill>
                            <a:srgbClr val="003F67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  </a:t>
                      </a: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3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3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3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3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031497"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3F67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APL de nivelu I și II  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3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3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3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3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3F67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36 luni  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3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3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3F67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10 – 25 mln lei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3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 dirty="0">
                          <a:solidFill>
                            <a:srgbClr val="003F67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Min 10%  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3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8" name="TextBox 28"/>
          <p:cNvSpPr txBox="1"/>
          <p:nvPr/>
        </p:nvSpPr>
        <p:spPr>
          <a:xfrm>
            <a:off x="4782383" y="1076566"/>
            <a:ext cx="8182421" cy="8976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 dirty="0" err="1">
                <a:solidFill>
                  <a:srgbClr val="B6242A"/>
                </a:solidFill>
                <a:latin typeface="Poppins Bold"/>
                <a:ea typeface="Poppins Bold"/>
                <a:cs typeface="Poppins Bold"/>
                <a:sym typeface="Poppins Bold"/>
              </a:rPr>
              <a:t>E</a:t>
            </a:r>
            <a:r>
              <a:rPr lang="en-US" sz="5000" dirty="0" err="1" smtClean="0">
                <a:solidFill>
                  <a:srgbClr val="B6242A"/>
                </a:solidFill>
                <a:latin typeface="Poppins Bold"/>
                <a:ea typeface="Poppins Bold"/>
                <a:cs typeface="Poppins Bold"/>
                <a:sym typeface="Poppins Bold"/>
              </a:rPr>
              <a:t>ligibilitatea</a:t>
            </a:r>
            <a:r>
              <a:rPr lang="en-US" sz="5000" dirty="0" smtClean="0">
                <a:solidFill>
                  <a:srgbClr val="B6242A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5000" dirty="0" err="1">
                <a:solidFill>
                  <a:srgbClr val="B6242A"/>
                </a:solidFill>
                <a:latin typeface="Poppins Bold"/>
                <a:ea typeface="Poppins Bold"/>
                <a:cs typeface="Poppins Bold"/>
                <a:sym typeface="Poppins Bold"/>
              </a:rPr>
              <a:t>proiectelor</a:t>
            </a:r>
            <a:endParaRPr lang="en-US" sz="5000" dirty="0">
              <a:solidFill>
                <a:srgbClr val="B6242A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29" name="TextBox 29"/>
          <p:cNvSpPr txBox="1"/>
          <p:nvPr/>
        </p:nvSpPr>
        <p:spPr>
          <a:xfrm>
            <a:off x="7252436" y="2264389"/>
            <a:ext cx="5436532" cy="13328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Reabilitarea infrastructurii de agrement</a:t>
            </a:r>
          </a:p>
          <a:p>
            <a:pPr algn="ctr">
              <a:lnSpc>
                <a:spcPts val="4059"/>
              </a:lnSpc>
            </a:pPr>
            <a:endParaRPr lang="en-US" sz="2400">
              <a:solidFill>
                <a:srgbClr val="003F67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30" name="TextBox 30"/>
          <p:cNvSpPr txBox="1"/>
          <p:nvPr/>
        </p:nvSpPr>
        <p:spPr>
          <a:xfrm>
            <a:off x="7125199" y="3415009"/>
            <a:ext cx="5563769" cy="11926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80"/>
              </a:lnSpc>
            </a:pPr>
            <a:r>
              <a:rPr lang="en-US" sz="2200" dirty="0" err="1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Reabilitarea</a:t>
            </a:r>
            <a:r>
              <a:rPr lang="en-US" sz="2200" dirty="0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200" dirty="0" err="1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drumurilor</a:t>
            </a:r>
            <a:r>
              <a:rPr lang="en-US" sz="2200" dirty="0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 de </a:t>
            </a:r>
            <a:r>
              <a:rPr lang="en-US" sz="2200" dirty="0" err="1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acces</a:t>
            </a:r>
            <a:r>
              <a:rPr lang="en-US" sz="2200" dirty="0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200" dirty="0" smtClean="0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c</a:t>
            </a:r>
            <a:r>
              <a:rPr lang="ro-RO" sz="2200" dirty="0" smtClean="0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ă</a:t>
            </a:r>
            <a:r>
              <a:rPr lang="en-US" sz="2200" dirty="0" err="1" smtClean="0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tre</a:t>
            </a:r>
            <a:r>
              <a:rPr lang="en-US" sz="2200" dirty="0" smtClean="0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200" dirty="0" err="1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obiectivele</a:t>
            </a:r>
            <a:r>
              <a:rPr lang="en-US" sz="2200" dirty="0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200" dirty="0" err="1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turistice</a:t>
            </a:r>
            <a:r>
              <a:rPr lang="en-US" sz="2200" dirty="0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 de </a:t>
            </a:r>
            <a:r>
              <a:rPr lang="en-US" sz="2200" dirty="0" err="1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importanță</a:t>
            </a:r>
            <a:r>
              <a:rPr lang="en-US" sz="2200" dirty="0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200" dirty="0" err="1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regională</a:t>
            </a:r>
            <a:endParaRPr lang="en-US" sz="2200" dirty="0">
              <a:solidFill>
                <a:srgbClr val="003F67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7188818" y="4916706"/>
            <a:ext cx="5500150" cy="1153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80"/>
              </a:lnSpc>
            </a:pPr>
            <a:r>
              <a:rPr lang="en-US" sz="2200" dirty="0" err="1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Amenajarea</a:t>
            </a:r>
            <a:r>
              <a:rPr lang="en-US" sz="2200" dirty="0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200" dirty="0" err="1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obiectivelor</a:t>
            </a:r>
            <a:r>
              <a:rPr lang="en-US" sz="2200" dirty="0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200" dirty="0" err="1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turistice</a:t>
            </a:r>
            <a:r>
              <a:rPr lang="en-US" sz="2200" dirty="0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200" dirty="0" err="1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naturale</a:t>
            </a:r>
            <a:r>
              <a:rPr lang="en-US" sz="2200" dirty="0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200" dirty="0" err="1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și</a:t>
            </a:r>
            <a:r>
              <a:rPr lang="en-US" sz="2200" dirty="0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200" dirty="0" err="1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antropice</a:t>
            </a:r>
            <a:r>
              <a:rPr lang="en-US" sz="2200" dirty="0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 de </a:t>
            </a:r>
            <a:r>
              <a:rPr lang="en-US" sz="2200" dirty="0" err="1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utilitate</a:t>
            </a:r>
            <a:r>
              <a:rPr lang="en-US" sz="2200" dirty="0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200" dirty="0" err="1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publică</a:t>
            </a:r>
            <a:endParaRPr lang="en-US" sz="2200" dirty="0">
              <a:solidFill>
                <a:srgbClr val="003F67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32" name="TextBox 32"/>
          <p:cNvSpPr txBox="1"/>
          <p:nvPr/>
        </p:nvSpPr>
        <p:spPr>
          <a:xfrm>
            <a:off x="7220627" y="6327676"/>
            <a:ext cx="5500150" cy="11156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lang="en-US" sz="2000" dirty="0" err="1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Restaurarea</a:t>
            </a:r>
            <a:r>
              <a:rPr lang="en-US" sz="2000" dirty="0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000" dirty="0" err="1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și</a:t>
            </a:r>
            <a:r>
              <a:rPr lang="en-US" sz="2000" dirty="0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000" dirty="0" err="1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valorificarea</a:t>
            </a:r>
            <a:r>
              <a:rPr lang="en-US" sz="2000" dirty="0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000" dirty="0" err="1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durabilă</a:t>
            </a:r>
            <a:r>
              <a:rPr lang="en-US" sz="2000" dirty="0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 a </a:t>
            </a:r>
            <a:r>
              <a:rPr lang="en-US" sz="2000" dirty="0" err="1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patrimoniului</a:t>
            </a:r>
            <a:r>
              <a:rPr lang="en-US" sz="2000" dirty="0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 cultural, precum </a:t>
            </a:r>
            <a:r>
              <a:rPr lang="en-US" sz="2000" dirty="0" err="1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și</a:t>
            </a:r>
            <a:r>
              <a:rPr lang="en-US" sz="2000" dirty="0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 a </a:t>
            </a:r>
            <a:r>
              <a:rPr lang="en-US" sz="2000" dirty="0" err="1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infrastructurii</a:t>
            </a:r>
            <a:r>
              <a:rPr lang="en-US" sz="2000" dirty="0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000" dirty="0" err="1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conexe</a:t>
            </a:r>
            <a:endParaRPr lang="en-US" sz="2000" dirty="0">
              <a:solidFill>
                <a:srgbClr val="003F67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33" name="TextBox 33"/>
          <p:cNvSpPr txBox="1"/>
          <p:nvPr/>
        </p:nvSpPr>
        <p:spPr>
          <a:xfrm>
            <a:off x="13200844" y="3405920"/>
            <a:ext cx="4987029" cy="1334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sz="1999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 Nr de atracții turistice renovate/amenajate;</a:t>
            </a:r>
          </a:p>
          <a:p>
            <a:pPr algn="ctr">
              <a:lnSpc>
                <a:spcPts val="2799"/>
              </a:lnSpc>
            </a:pPr>
            <a:r>
              <a:rPr lang="en-US" sz="1999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 Teritoriu amenajat;</a:t>
            </a:r>
          </a:p>
          <a:p>
            <a:pPr algn="ctr">
              <a:lnSpc>
                <a:spcPts val="2379"/>
              </a:lnSpc>
            </a:pPr>
            <a:endParaRPr lang="en-US" sz="1999">
              <a:solidFill>
                <a:srgbClr val="003F67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34" name="TextBox 34"/>
          <p:cNvSpPr txBox="1"/>
          <p:nvPr/>
        </p:nvSpPr>
        <p:spPr>
          <a:xfrm>
            <a:off x="13200844" y="5375810"/>
            <a:ext cx="4987029" cy="9899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59"/>
              </a:lnSpc>
            </a:pPr>
            <a:r>
              <a:rPr lang="en-US" sz="1899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 Drum construit/reabilitat;</a:t>
            </a:r>
          </a:p>
          <a:p>
            <a:pPr algn="ctr">
              <a:lnSpc>
                <a:spcPts val="2659"/>
              </a:lnSpc>
            </a:pPr>
            <a:r>
              <a:rPr lang="en-US" sz="1899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 Locuri de cazare create</a:t>
            </a:r>
          </a:p>
          <a:p>
            <a:pPr algn="ctr">
              <a:lnSpc>
                <a:spcPts val="2659"/>
              </a:lnSpc>
            </a:pPr>
            <a:endParaRPr lang="en-US" sz="1899">
              <a:solidFill>
                <a:srgbClr val="003F67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8456" y="106630"/>
            <a:ext cx="3968820" cy="1227027"/>
          </a:xfrm>
          <a:custGeom>
            <a:avLst/>
            <a:gdLst/>
            <a:ahLst/>
            <a:cxnLst/>
            <a:rect l="l" t="t" r="r" b="b"/>
            <a:pathLst>
              <a:path w="3968820" h="1227027">
                <a:moveTo>
                  <a:pt x="0" y="0"/>
                </a:moveTo>
                <a:lnTo>
                  <a:pt x="3968821" y="0"/>
                </a:lnTo>
                <a:lnTo>
                  <a:pt x="3968821" y="1227027"/>
                </a:lnTo>
                <a:lnTo>
                  <a:pt x="0" y="1227027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295909" y="192956"/>
            <a:ext cx="3827944" cy="1044235"/>
          </a:xfrm>
          <a:custGeom>
            <a:avLst/>
            <a:gdLst/>
            <a:ahLst/>
            <a:cxnLst/>
            <a:rect l="l" t="t" r="r" b="b"/>
            <a:pathLst>
              <a:path w="3827944" h="1044235">
                <a:moveTo>
                  <a:pt x="0" y="0"/>
                </a:moveTo>
                <a:lnTo>
                  <a:pt x="3827945" y="0"/>
                </a:lnTo>
                <a:lnTo>
                  <a:pt x="3827945" y="1044235"/>
                </a:lnTo>
                <a:lnTo>
                  <a:pt x="0" y="1044235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385518" y="3947043"/>
            <a:ext cx="5755333" cy="1543050"/>
            <a:chOff x="0" y="0"/>
            <a:chExt cx="1515808" cy="4064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515808" cy="406400"/>
            </a:xfrm>
            <a:custGeom>
              <a:avLst/>
              <a:gdLst/>
              <a:ahLst/>
              <a:cxnLst/>
              <a:rect l="l" t="t" r="r" b="b"/>
              <a:pathLst>
                <a:path w="1515808" h="406400">
                  <a:moveTo>
                    <a:pt x="68604" y="0"/>
                  </a:moveTo>
                  <a:lnTo>
                    <a:pt x="1447204" y="0"/>
                  </a:lnTo>
                  <a:cubicBezTo>
                    <a:pt x="1485093" y="0"/>
                    <a:pt x="1515808" y="30715"/>
                    <a:pt x="1515808" y="68604"/>
                  </a:cubicBezTo>
                  <a:lnTo>
                    <a:pt x="1515808" y="337796"/>
                  </a:lnTo>
                  <a:cubicBezTo>
                    <a:pt x="1515808" y="375685"/>
                    <a:pt x="1485093" y="406400"/>
                    <a:pt x="1447204" y="406400"/>
                  </a:cubicBezTo>
                  <a:lnTo>
                    <a:pt x="68604" y="406400"/>
                  </a:lnTo>
                  <a:cubicBezTo>
                    <a:pt x="30715" y="406400"/>
                    <a:pt x="0" y="375685"/>
                    <a:pt x="0" y="337796"/>
                  </a:cubicBezTo>
                  <a:lnTo>
                    <a:pt x="0" y="68604"/>
                  </a:lnTo>
                  <a:cubicBezTo>
                    <a:pt x="0" y="30715"/>
                    <a:pt x="30715" y="0"/>
                    <a:pt x="68604" y="0"/>
                  </a:cubicBezTo>
                  <a:close/>
                </a:path>
              </a:pathLst>
            </a:custGeom>
            <a:solidFill>
              <a:srgbClr val="D9D9D9">
                <a:alpha val="49804"/>
              </a:srgbClr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1515808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17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371262" y="4039107"/>
            <a:ext cx="5919467" cy="24053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</a:pPr>
            <a:r>
              <a:rPr lang="en-US" sz="2599">
                <a:solidFill>
                  <a:srgbClr val="B6242A"/>
                </a:solidFill>
                <a:latin typeface="Poppins Bold"/>
                <a:ea typeface="Poppins Bold"/>
                <a:cs typeface="Poppins Bold"/>
                <a:sym typeface="Poppins Bold"/>
              </a:rPr>
              <a:t>Măsura 2.3</a:t>
            </a:r>
            <a:r>
              <a:rPr lang="en-US" sz="2599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 Revitalizare urbană </a:t>
            </a:r>
          </a:p>
          <a:p>
            <a:pPr algn="ctr">
              <a:lnSpc>
                <a:spcPts val="3639"/>
              </a:lnSpc>
            </a:pPr>
            <a:r>
              <a:rPr lang="en-US" sz="2599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și dezvoltarea infrastructurii spațiilor publice</a:t>
            </a:r>
          </a:p>
          <a:p>
            <a:pPr algn="ctr">
              <a:lnSpc>
                <a:spcPts val="4199"/>
              </a:lnSpc>
            </a:pPr>
            <a:endParaRPr lang="en-US" sz="2599">
              <a:solidFill>
                <a:srgbClr val="003F67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ctr">
              <a:lnSpc>
                <a:spcPts val="4199"/>
              </a:lnSpc>
            </a:pPr>
            <a:endParaRPr lang="en-US" sz="2599">
              <a:solidFill>
                <a:srgbClr val="003F67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grpSp>
        <p:nvGrpSpPr>
          <p:cNvPr id="8" name="Group 8"/>
          <p:cNvGrpSpPr/>
          <p:nvPr/>
        </p:nvGrpSpPr>
        <p:grpSpPr>
          <a:xfrm>
            <a:off x="7188818" y="2053816"/>
            <a:ext cx="5563769" cy="1295934"/>
            <a:chOff x="0" y="0"/>
            <a:chExt cx="1465355" cy="341316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465355" cy="341316"/>
            </a:xfrm>
            <a:custGeom>
              <a:avLst/>
              <a:gdLst/>
              <a:ahLst/>
              <a:cxnLst/>
              <a:rect l="l" t="t" r="r" b="b"/>
              <a:pathLst>
                <a:path w="1465355" h="341316">
                  <a:moveTo>
                    <a:pt x="70966" y="0"/>
                  </a:moveTo>
                  <a:lnTo>
                    <a:pt x="1394389" y="0"/>
                  </a:lnTo>
                  <a:cubicBezTo>
                    <a:pt x="1413210" y="0"/>
                    <a:pt x="1431261" y="7477"/>
                    <a:pt x="1444569" y="20785"/>
                  </a:cubicBezTo>
                  <a:cubicBezTo>
                    <a:pt x="1457878" y="34094"/>
                    <a:pt x="1465355" y="52145"/>
                    <a:pt x="1465355" y="70966"/>
                  </a:cubicBezTo>
                  <a:lnTo>
                    <a:pt x="1465355" y="270350"/>
                  </a:lnTo>
                  <a:cubicBezTo>
                    <a:pt x="1465355" y="289171"/>
                    <a:pt x="1457878" y="307222"/>
                    <a:pt x="1444569" y="320531"/>
                  </a:cubicBezTo>
                  <a:cubicBezTo>
                    <a:pt x="1431261" y="333839"/>
                    <a:pt x="1413210" y="341316"/>
                    <a:pt x="1394389" y="341316"/>
                  </a:cubicBezTo>
                  <a:lnTo>
                    <a:pt x="70966" y="341316"/>
                  </a:lnTo>
                  <a:cubicBezTo>
                    <a:pt x="52145" y="341316"/>
                    <a:pt x="34094" y="333839"/>
                    <a:pt x="20785" y="320531"/>
                  </a:cubicBezTo>
                  <a:cubicBezTo>
                    <a:pt x="7477" y="307222"/>
                    <a:pt x="0" y="289171"/>
                    <a:pt x="0" y="270350"/>
                  </a:cubicBezTo>
                  <a:lnTo>
                    <a:pt x="0" y="70966"/>
                  </a:lnTo>
                  <a:cubicBezTo>
                    <a:pt x="0" y="52145"/>
                    <a:pt x="7477" y="34094"/>
                    <a:pt x="20785" y="20785"/>
                  </a:cubicBezTo>
                  <a:cubicBezTo>
                    <a:pt x="34094" y="7477"/>
                    <a:pt x="52145" y="0"/>
                    <a:pt x="70966" y="0"/>
                  </a:cubicBezTo>
                  <a:close/>
                </a:path>
              </a:pathLst>
            </a:custGeom>
            <a:solidFill>
              <a:srgbClr val="D9D9D9">
                <a:alpha val="49804"/>
              </a:srgbClr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1465355" cy="3794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17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7188818" y="3597401"/>
            <a:ext cx="5563769" cy="852163"/>
            <a:chOff x="0" y="0"/>
            <a:chExt cx="1465355" cy="224438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465355" cy="224438"/>
            </a:xfrm>
            <a:custGeom>
              <a:avLst/>
              <a:gdLst/>
              <a:ahLst/>
              <a:cxnLst/>
              <a:rect l="l" t="t" r="r" b="b"/>
              <a:pathLst>
                <a:path w="1465355" h="224438">
                  <a:moveTo>
                    <a:pt x="70966" y="0"/>
                  </a:moveTo>
                  <a:lnTo>
                    <a:pt x="1394389" y="0"/>
                  </a:lnTo>
                  <a:cubicBezTo>
                    <a:pt x="1413210" y="0"/>
                    <a:pt x="1431261" y="7477"/>
                    <a:pt x="1444569" y="20785"/>
                  </a:cubicBezTo>
                  <a:cubicBezTo>
                    <a:pt x="1457878" y="34094"/>
                    <a:pt x="1465355" y="52145"/>
                    <a:pt x="1465355" y="70966"/>
                  </a:cubicBezTo>
                  <a:lnTo>
                    <a:pt x="1465355" y="153472"/>
                  </a:lnTo>
                  <a:cubicBezTo>
                    <a:pt x="1465355" y="172293"/>
                    <a:pt x="1457878" y="190344"/>
                    <a:pt x="1444569" y="203653"/>
                  </a:cubicBezTo>
                  <a:cubicBezTo>
                    <a:pt x="1431261" y="216961"/>
                    <a:pt x="1413210" y="224438"/>
                    <a:pt x="1394389" y="224438"/>
                  </a:cubicBezTo>
                  <a:lnTo>
                    <a:pt x="70966" y="224438"/>
                  </a:lnTo>
                  <a:cubicBezTo>
                    <a:pt x="52145" y="224438"/>
                    <a:pt x="34094" y="216961"/>
                    <a:pt x="20785" y="203653"/>
                  </a:cubicBezTo>
                  <a:cubicBezTo>
                    <a:pt x="7477" y="190344"/>
                    <a:pt x="0" y="172293"/>
                    <a:pt x="0" y="153472"/>
                  </a:cubicBezTo>
                  <a:lnTo>
                    <a:pt x="0" y="70966"/>
                  </a:lnTo>
                  <a:cubicBezTo>
                    <a:pt x="0" y="52145"/>
                    <a:pt x="7477" y="34094"/>
                    <a:pt x="20785" y="20785"/>
                  </a:cubicBezTo>
                  <a:cubicBezTo>
                    <a:pt x="34094" y="7477"/>
                    <a:pt x="52145" y="0"/>
                    <a:pt x="70966" y="0"/>
                  </a:cubicBezTo>
                  <a:close/>
                </a:path>
              </a:pathLst>
            </a:custGeom>
            <a:solidFill>
              <a:srgbClr val="D9D9D9">
                <a:alpha val="49804"/>
              </a:srgbClr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1465355" cy="2625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17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7188818" y="4722690"/>
            <a:ext cx="5563769" cy="1205152"/>
            <a:chOff x="0" y="0"/>
            <a:chExt cx="1465355" cy="317406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465355" cy="317406"/>
            </a:xfrm>
            <a:custGeom>
              <a:avLst/>
              <a:gdLst/>
              <a:ahLst/>
              <a:cxnLst/>
              <a:rect l="l" t="t" r="r" b="b"/>
              <a:pathLst>
                <a:path w="1465355" h="317406">
                  <a:moveTo>
                    <a:pt x="70966" y="0"/>
                  </a:moveTo>
                  <a:lnTo>
                    <a:pt x="1394389" y="0"/>
                  </a:lnTo>
                  <a:cubicBezTo>
                    <a:pt x="1413210" y="0"/>
                    <a:pt x="1431261" y="7477"/>
                    <a:pt x="1444569" y="20785"/>
                  </a:cubicBezTo>
                  <a:cubicBezTo>
                    <a:pt x="1457878" y="34094"/>
                    <a:pt x="1465355" y="52145"/>
                    <a:pt x="1465355" y="70966"/>
                  </a:cubicBezTo>
                  <a:lnTo>
                    <a:pt x="1465355" y="246440"/>
                  </a:lnTo>
                  <a:cubicBezTo>
                    <a:pt x="1465355" y="265262"/>
                    <a:pt x="1457878" y="283312"/>
                    <a:pt x="1444569" y="296621"/>
                  </a:cubicBezTo>
                  <a:cubicBezTo>
                    <a:pt x="1431261" y="309930"/>
                    <a:pt x="1413210" y="317406"/>
                    <a:pt x="1394389" y="317406"/>
                  </a:cubicBezTo>
                  <a:lnTo>
                    <a:pt x="70966" y="317406"/>
                  </a:lnTo>
                  <a:cubicBezTo>
                    <a:pt x="52145" y="317406"/>
                    <a:pt x="34094" y="309930"/>
                    <a:pt x="20785" y="296621"/>
                  </a:cubicBezTo>
                  <a:cubicBezTo>
                    <a:pt x="7477" y="283312"/>
                    <a:pt x="0" y="265262"/>
                    <a:pt x="0" y="246440"/>
                  </a:cubicBezTo>
                  <a:lnTo>
                    <a:pt x="0" y="70966"/>
                  </a:lnTo>
                  <a:cubicBezTo>
                    <a:pt x="0" y="52145"/>
                    <a:pt x="7477" y="34094"/>
                    <a:pt x="20785" y="20785"/>
                  </a:cubicBezTo>
                  <a:cubicBezTo>
                    <a:pt x="34094" y="7477"/>
                    <a:pt x="52145" y="0"/>
                    <a:pt x="70966" y="0"/>
                  </a:cubicBezTo>
                  <a:close/>
                </a:path>
              </a:pathLst>
            </a:custGeom>
            <a:solidFill>
              <a:srgbClr val="D9D9D9">
                <a:alpha val="49804"/>
              </a:srgbClr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1465355" cy="35550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17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7188818" y="6196611"/>
            <a:ext cx="5563769" cy="1150083"/>
            <a:chOff x="0" y="0"/>
            <a:chExt cx="1465355" cy="302903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465355" cy="302903"/>
            </a:xfrm>
            <a:custGeom>
              <a:avLst/>
              <a:gdLst/>
              <a:ahLst/>
              <a:cxnLst/>
              <a:rect l="l" t="t" r="r" b="b"/>
              <a:pathLst>
                <a:path w="1465355" h="302903">
                  <a:moveTo>
                    <a:pt x="70966" y="0"/>
                  </a:moveTo>
                  <a:lnTo>
                    <a:pt x="1394389" y="0"/>
                  </a:lnTo>
                  <a:cubicBezTo>
                    <a:pt x="1413210" y="0"/>
                    <a:pt x="1431261" y="7477"/>
                    <a:pt x="1444569" y="20785"/>
                  </a:cubicBezTo>
                  <a:cubicBezTo>
                    <a:pt x="1457878" y="34094"/>
                    <a:pt x="1465355" y="52145"/>
                    <a:pt x="1465355" y="70966"/>
                  </a:cubicBezTo>
                  <a:lnTo>
                    <a:pt x="1465355" y="231937"/>
                  </a:lnTo>
                  <a:cubicBezTo>
                    <a:pt x="1465355" y="250758"/>
                    <a:pt x="1457878" y="268808"/>
                    <a:pt x="1444569" y="282117"/>
                  </a:cubicBezTo>
                  <a:cubicBezTo>
                    <a:pt x="1431261" y="295426"/>
                    <a:pt x="1413210" y="302903"/>
                    <a:pt x="1394389" y="302903"/>
                  </a:cubicBezTo>
                  <a:lnTo>
                    <a:pt x="70966" y="302903"/>
                  </a:lnTo>
                  <a:cubicBezTo>
                    <a:pt x="52145" y="302903"/>
                    <a:pt x="34094" y="295426"/>
                    <a:pt x="20785" y="282117"/>
                  </a:cubicBezTo>
                  <a:cubicBezTo>
                    <a:pt x="7477" y="268808"/>
                    <a:pt x="0" y="250758"/>
                    <a:pt x="0" y="231937"/>
                  </a:cubicBezTo>
                  <a:lnTo>
                    <a:pt x="0" y="70966"/>
                  </a:lnTo>
                  <a:cubicBezTo>
                    <a:pt x="0" y="52145"/>
                    <a:pt x="7477" y="34094"/>
                    <a:pt x="20785" y="20785"/>
                  </a:cubicBezTo>
                  <a:cubicBezTo>
                    <a:pt x="34094" y="7477"/>
                    <a:pt x="52145" y="0"/>
                    <a:pt x="70966" y="0"/>
                  </a:cubicBezTo>
                  <a:close/>
                </a:path>
              </a:pathLst>
            </a:custGeom>
            <a:solidFill>
              <a:srgbClr val="D9D9D9">
                <a:alpha val="49804"/>
              </a:srgbClr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1465355" cy="3410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17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3384725" y="3326689"/>
            <a:ext cx="4657367" cy="1240707"/>
            <a:chOff x="0" y="0"/>
            <a:chExt cx="1226632" cy="326771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226632" cy="326771"/>
            </a:xfrm>
            <a:custGeom>
              <a:avLst/>
              <a:gdLst/>
              <a:ahLst/>
              <a:cxnLst/>
              <a:rect l="l" t="t" r="r" b="b"/>
              <a:pathLst>
                <a:path w="1226632" h="326771">
                  <a:moveTo>
                    <a:pt x="84777" y="0"/>
                  </a:moveTo>
                  <a:lnTo>
                    <a:pt x="1141855" y="0"/>
                  </a:lnTo>
                  <a:cubicBezTo>
                    <a:pt x="1188676" y="0"/>
                    <a:pt x="1226632" y="37956"/>
                    <a:pt x="1226632" y="84777"/>
                  </a:cubicBezTo>
                  <a:lnTo>
                    <a:pt x="1226632" y="241994"/>
                  </a:lnTo>
                  <a:cubicBezTo>
                    <a:pt x="1226632" y="288815"/>
                    <a:pt x="1188676" y="326771"/>
                    <a:pt x="1141855" y="326771"/>
                  </a:cubicBezTo>
                  <a:lnTo>
                    <a:pt x="84777" y="326771"/>
                  </a:lnTo>
                  <a:cubicBezTo>
                    <a:pt x="37956" y="326771"/>
                    <a:pt x="0" y="288815"/>
                    <a:pt x="0" y="241994"/>
                  </a:cubicBezTo>
                  <a:lnTo>
                    <a:pt x="0" y="84777"/>
                  </a:lnTo>
                  <a:cubicBezTo>
                    <a:pt x="0" y="37956"/>
                    <a:pt x="37956" y="0"/>
                    <a:pt x="84777" y="0"/>
                  </a:cubicBezTo>
                  <a:close/>
                </a:path>
              </a:pathLst>
            </a:custGeom>
            <a:solidFill>
              <a:srgbClr val="D9D9D9">
                <a:alpha val="49804"/>
              </a:srgbClr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0" y="-38100"/>
              <a:ext cx="1226632" cy="3648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17"/>
                </a:lnSpc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3384725" y="5032209"/>
            <a:ext cx="4657367" cy="1180739"/>
            <a:chOff x="0" y="0"/>
            <a:chExt cx="1226632" cy="310976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1226632" cy="310976"/>
            </a:xfrm>
            <a:custGeom>
              <a:avLst/>
              <a:gdLst/>
              <a:ahLst/>
              <a:cxnLst/>
              <a:rect l="l" t="t" r="r" b="b"/>
              <a:pathLst>
                <a:path w="1226632" h="310976">
                  <a:moveTo>
                    <a:pt x="84777" y="0"/>
                  </a:moveTo>
                  <a:lnTo>
                    <a:pt x="1141855" y="0"/>
                  </a:lnTo>
                  <a:cubicBezTo>
                    <a:pt x="1188676" y="0"/>
                    <a:pt x="1226632" y="37956"/>
                    <a:pt x="1226632" y="84777"/>
                  </a:cubicBezTo>
                  <a:lnTo>
                    <a:pt x="1226632" y="226199"/>
                  </a:lnTo>
                  <a:cubicBezTo>
                    <a:pt x="1226632" y="273020"/>
                    <a:pt x="1188676" y="310976"/>
                    <a:pt x="1141855" y="310976"/>
                  </a:cubicBezTo>
                  <a:lnTo>
                    <a:pt x="84777" y="310976"/>
                  </a:lnTo>
                  <a:cubicBezTo>
                    <a:pt x="37956" y="310976"/>
                    <a:pt x="0" y="273020"/>
                    <a:pt x="0" y="226199"/>
                  </a:cubicBezTo>
                  <a:lnTo>
                    <a:pt x="0" y="84777"/>
                  </a:lnTo>
                  <a:cubicBezTo>
                    <a:pt x="0" y="37956"/>
                    <a:pt x="37956" y="0"/>
                    <a:pt x="84777" y="0"/>
                  </a:cubicBezTo>
                  <a:close/>
                </a:path>
              </a:pathLst>
            </a:custGeom>
            <a:solidFill>
              <a:srgbClr val="D9D9D9">
                <a:alpha val="49804"/>
              </a:srgbClr>
            </a:solidFill>
          </p:spPr>
        </p:sp>
        <p:sp>
          <p:nvSpPr>
            <p:cNvPr id="25" name="TextBox 25"/>
            <p:cNvSpPr txBox="1"/>
            <p:nvPr/>
          </p:nvSpPr>
          <p:spPr>
            <a:xfrm>
              <a:off x="0" y="-38100"/>
              <a:ext cx="1226632" cy="3490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17"/>
                </a:lnSpc>
              </a:pPr>
              <a:endParaRPr/>
            </a:p>
          </p:txBody>
        </p:sp>
      </p:grpSp>
      <p:sp>
        <p:nvSpPr>
          <p:cNvPr id="26" name="AutoShape 26"/>
          <p:cNvSpPr/>
          <p:nvPr/>
        </p:nvSpPr>
        <p:spPr>
          <a:xfrm>
            <a:off x="6290729" y="4598202"/>
            <a:ext cx="763284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graphicFrame>
        <p:nvGraphicFramePr>
          <p:cNvPr id="27" name="Table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5602345"/>
              </p:ext>
            </p:extLst>
          </p:nvPr>
        </p:nvGraphicFramePr>
        <p:xfrm>
          <a:off x="1996031" y="7634984"/>
          <a:ext cx="14525932" cy="2123697"/>
        </p:xfrm>
        <a:graphic>
          <a:graphicData uri="http://schemas.openxmlformats.org/drawingml/2006/table">
            <a:tbl>
              <a:tblPr/>
              <a:tblGrid>
                <a:gridCol w="363148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63148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63148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63148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033617">
                <a:tc>
                  <a:txBody>
                    <a:bodyPr/>
                    <a:lstStyle/>
                    <a:p>
                      <a:pPr algn="ctr">
                        <a:lnSpc>
                          <a:spcPts val="3219"/>
                        </a:lnSpc>
                        <a:defRPr/>
                      </a:pPr>
                      <a:r>
                        <a:rPr lang="en-US" sz="2299" dirty="0" err="1">
                          <a:solidFill>
                            <a:srgbClr val="003F67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Aplicanți</a:t>
                      </a:r>
                      <a:r>
                        <a:rPr lang="en-US" sz="2299" dirty="0">
                          <a:solidFill>
                            <a:srgbClr val="003F67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 / </a:t>
                      </a:r>
                      <a:r>
                        <a:rPr lang="en-US" sz="2299" dirty="0" err="1">
                          <a:solidFill>
                            <a:srgbClr val="003F67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Parteneri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3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3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3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3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3F67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Termen de implementare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3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3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3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3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3F67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Buget</a:t>
                      </a:r>
                      <a:endParaRPr lang="en-US" sz="1100"/>
                    </a:p>
                    <a:p>
                      <a:pPr algn="ctr">
                        <a:lnSpc>
                          <a:spcPts val="2800"/>
                        </a:lnSpc>
                      </a:pPr>
                      <a:r>
                        <a:rPr lang="en-US" sz="2000">
                          <a:solidFill>
                            <a:srgbClr val="003F67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  </a:t>
                      </a: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3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3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3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3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 dirty="0" err="1">
                          <a:solidFill>
                            <a:srgbClr val="003F67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Cofinanțare</a:t>
                      </a:r>
                      <a:r>
                        <a:rPr lang="en-US" sz="2000" dirty="0">
                          <a:solidFill>
                            <a:srgbClr val="003F67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 </a:t>
                      </a:r>
                      <a:endParaRPr lang="en-US" sz="1100" dirty="0"/>
                    </a:p>
                    <a:p>
                      <a:pPr algn="ctr">
                        <a:lnSpc>
                          <a:spcPts val="2800"/>
                        </a:lnSpc>
                      </a:pPr>
                      <a:r>
                        <a:rPr lang="en-US" sz="2000" dirty="0">
                          <a:solidFill>
                            <a:srgbClr val="003F67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  </a:t>
                      </a: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3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3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3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3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031497"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 dirty="0">
                          <a:solidFill>
                            <a:srgbClr val="003F67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APL de </a:t>
                      </a:r>
                      <a:r>
                        <a:rPr lang="en-US" sz="2000" dirty="0" err="1">
                          <a:solidFill>
                            <a:srgbClr val="003F67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nivelu</a:t>
                      </a:r>
                      <a:r>
                        <a:rPr lang="en-US" sz="2000" dirty="0">
                          <a:solidFill>
                            <a:srgbClr val="003F67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 </a:t>
                      </a:r>
                      <a:r>
                        <a:rPr lang="en-US" sz="2000" dirty="0" smtClean="0">
                          <a:solidFill>
                            <a:srgbClr val="003F67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I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3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3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3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3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 dirty="0">
                          <a:solidFill>
                            <a:srgbClr val="003F67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24 </a:t>
                      </a:r>
                      <a:r>
                        <a:rPr lang="en-US" sz="2000" dirty="0" err="1">
                          <a:solidFill>
                            <a:srgbClr val="003F67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luni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3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3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 dirty="0">
                          <a:solidFill>
                            <a:srgbClr val="003F67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10 – 30 </a:t>
                      </a:r>
                      <a:r>
                        <a:rPr lang="en-US" sz="2000" dirty="0" err="1">
                          <a:solidFill>
                            <a:srgbClr val="003F67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mln</a:t>
                      </a:r>
                      <a:r>
                        <a:rPr lang="en-US" sz="2000" dirty="0">
                          <a:solidFill>
                            <a:srgbClr val="003F67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 lei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3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 dirty="0" smtClean="0">
                          <a:solidFill>
                            <a:srgbClr val="003F67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Min 10%</a:t>
                      </a:r>
                      <a:endParaRPr lang="en-US" sz="2000" kern="1200" dirty="0">
                        <a:solidFill>
                          <a:srgbClr val="003F67"/>
                        </a:solidFill>
                        <a:latin typeface="Poppins Bold"/>
                        <a:ea typeface="Poppins Bold"/>
                        <a:cs typeface="Poppins Bold"/>
                      </a:endParaRP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3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8" name="TextBox 28"/>
          <p:cNvSpPr txBox="1"/>
          <p:nvPr/>
        </p:nvSpPr>
        <p:spPr>
          <a:xfrm>
            <a:off x="5052789" y="837802"/>
            <a:ext cx="8182421" cy="8976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 dirty="0" err="1">
                <a:solidFill>
                  <a:srgbClr val="B6242A"/>
                </a:solidFill>
                <a:latin typeface="Poppins Bold"/>
                <a:ea typeface="Poppins Bold"/>
                <a:cs typeface="Poppins Bold"/>
                <a:sym typeface="Poppins Bold"/>
              </a:rPr>
              <a:t>E</a:t>
            </a:r>
            <a:r>
              <a:rPr lang="en-US" sz="5000" dirty="0" err="1" smtClean="0">
                <a:solidFill>
                  <a:srgbClr val="B6242A"/>
                </a:solidFill>
                <a:latin typeface="Poppins Bold"/>
                <a:ea typeface="Poppins Bold"/>
                <a:cs typeface="Poppins Bold"/>
                <a:sym typeface="Poppins Bold"/>
              </a:rPr>
              <a:t>ligibilitatea</a:t>
            </a:r>
            <a:r>
              <a:rPr lang="en-US" sz="5000" dirty="0" smtClean="0">
                <a:solidFill>
                  <a:srgbClr val="B6242A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5000" dirty="0" err="1">
                <a:solidFill>
                  <a:srgbClr val="B6242A"/>
                </a:solidFill>
                <a:latin typeface="Poppins Bold"/>
                <a:ea typeface="Poppins Bold"/>
                <a:cs typeface="Poppins Bold"/>
                <a:sym typeface="Poppins Bold"/>
              </a:rPr>
              <a:t>proiectelor</a:t>
            </a:r>
            <a:endParaRPr lang="en-US" sz="5000" dirty="0">
              <a:solidFill>
                <a:srgbClr val="B6242A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29" name="TextBox 29"/>
          <p:cNvSpPr txBox="1"/>
          <p:nvPr/>
        </p:nvSpPr>
        <p:spPr>
          <a:xfrm>
            <a:off x="7054013" y="2098399"/>
            <a:ext cx="5634955" cy="15894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19"/>
              </a:lnSpc>
            </a:pPr>
            <a:r>
              <a:rPr lang="en-US" sz="2299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Amenajarea zonelor de agrement/parcuri/alei/spații publice</a:t>
            </a:r>
          </a:p>
          <a:p>
            <a:pPr algn="ctr">
              <a:lnSpc>
                <a:spcPts val="3219"/>
              </a:lnSpc>
            </a:pPr>
            <a:endParaRPr lang="en-US" sz="2299">
              <a:solidFill>
                <a:srgbClr val="003F67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30" name="TextBox 30"/>
          <p:cNvSpPr txBox="1"/>
          <p:nvPr/>
        </p:nvSpPr>
        <p:spPr>
          <a:xfrm>
            <a:off x="7188818" y="3807020"/>
            <a:ext cx="5563769" cy="7632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80"/>
              </a:lnSpc>
            </a:pPr>
            <a:r>
              <a:rPr lang="en-US" sz="2200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Amenajarea stațiilor/parcărilor</a:t>
            </a:r>
          </a:p>
          <a:p>
            <a:pPr algn="ctr">
              <a:lnSpc>
                <a:spcPts val="3080"/>
              </a:lnSpc>
            </a:pPr>
            <a:endParaRPr lang="en-US" sz="2200">
              <a:solidFill>
                <a:srgbClr val="003F67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7188818" y="4895025"/>
            <a:ext cx="5500150" cy="1153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80"/>
              </a:lnSpc>
            </a:pPr>
            <a:r>
              <a:rPr lang="en-US" sz="2200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Amenajarea complexelor multifuncționale, clădiri publice</a:t>
            </a:r>
          </a:p>
          <a:p>
            <a:pPr algn="ctr">
              <a:lnSpc>
                <a:spcPts val="3080"/>
              </a:lnSpc>
            </a:pPr>
            <a:endParaRPr lang="en-US" sz="2200">
              <a:solidFill>
                <a:srgbClr val="003F67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32" name="TextBox 32"/>
          <p:cNvSpPr txBox="1"/>
          <p:nvPr/>
        </p:nvSpPr>
        <p:spPr>
          <a:xfrm>
            <a:off x="7201577" y="6183374"/>
            <a:ext cx="5500150" cy="14706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lang="en-US" sz="2100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Reprofilarea și dezvoltarea unor centre  de servicii, afaceri, cultură, comunicare, media, educație</a:t>
            </a:r>
          </a:p>
          <a:p>
            <a:pPr algn="ctr">
              <a:lnSpc>
                <a:spcPts val="2940"/>
              </a:lnSpc>
            </a:pPr>
            <a:endParaRPr lang="en-US" sz="2100">
              <a:solidFill>
                <a:srgbClr val="003F67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33" name="TextBox 33"/>
          <p:cNvSpPr txBox="1"/>
          <p:nvPr/>
        </p:nvSpPr>
        <p:spPr>
          <a:xfrm>
            <a:off x="13200844" y="3558440"/>
            <a:ext cx="4987029" cy="1334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sz="1999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Nr de zone de recreere la scară mare/ complexe sportive</a:t>
            </a:r>
          </a:p>
          <a:p>
            <a:pPr algn="ctr">
              <a:lnSpc>
                <a:spcPts val="2799"/>
              </a:lnSpc>
            </a:pPr>
            <a:endParaRPr lang="en-US" sz="1999">
              <a:solidFill>
                <a:srgbClr val="003F67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ctr">
              <a:lnSpc>
                <a:spcPts val="2379"/>
              </a:lnSpc>
            </a:pPr>
            <a:endParaRPr lang="en-US" sz="1999">
              <a:solidFill>
                <a:srgbClr val="003F67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34" name="TextBox 34"/>
          <p:cNvSpPr txBox="1"/>
          <p:nvPr/>
        </p:nvSpPr>
        <p:spPr>
          <a:xfrm>
            <a:off x="13510380" y="5105400"/>
            <a:ext cx="4425108" cy="9258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9"/>
              </a:lnSpc>
            </a:pPr>
            <a:r>
              <a:rPr lang="en-US" sz="1799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 Nr de curți ale blocurilor de locuințe amenajate;</a:t>
            </a:r>
          </a:p>
          <a:p>
            <a:pPr algn="ctr">
              <a:lnSpc>
                <a:spcPts val="2519"/>
              </a:lnSpc>
            </a:pPr>
            <a:r>
              <a:rPr lang="en-US" sz="1799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Nr de stații de transport amenajate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00728" y="169462"/>
            <a:ext cx="4022432" cy="1243602"/>
          </a:xfrm>
          <a:custGeom>
            <a:avLst/>
            <a:gdLst/>
            <a:ahLst/>
            <a:cxnLst/>
            <a:rect l="l" t="t" r="r" b="b"/>
            <a:pathLst>
              <a:path w="4022432" h="1243602">
                <a:moveTo>
                  <a:pt x="0" y="0"/>
                </a:moveTo>
                <a:lnTo>
                  <a:pt x="4022431" y="0"/>
                </a:lnTo>
                <a:lnTo>
                  <a:pt x="4022431" y="1243602"/>
                </a:lnTo>
                <a:lnTo>
                  <a:pt x="0" y="1243602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262799" y="169462"/>
            <a:ext cx="3779293" cy="1030963"/>
          </a:xfrm>
          <a:custGeom>
            <a:avLst/>
            <a:gdLst/>
            <a:ahLst/>
            <a:cxnLst/>
            <a:rect l="l" t="t" r="r" b="b"/>
            <a:pathLst>
              <a:path w="3779293" h="1030963">
                <a:moveTo>
                  <a:pt x="0" y="0"/>
                </a:moveTo>
                <a:lnTo>
                  <a:pt x="3779293" y="0"/>
                </a:lnTo>
                <a:lnTo>
                  <a:pt x="3779293" y="1030963"/>
                </a:lnTo>
                <a:lnTo>
                  <a:pt x="0" y="1030963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385518" y="4013718"/>
            <a:ext cx="5755333" cy="1378224"/>
            <a:chOff x="0" y="0"/>
            <a:chExt cx="1515808" cy="36298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515808" cy="362989"/>
            </a:xfrm>
            <a:custGeom>
              <a:avLst/>
              <a:gdLst/>
              <a:ahLst/>
              <a:cxnLst/>
              <a:rect l="l" t="t" r="r" b="b"/>
              <a:pathLst>
                <a:path w="1515808" h="362989">
                  <a:moveTo>
                    <a:pt x="68604" y="0"/>
                  </a:moveTo>
                  <a:lnTo>
                    <a:pt x="1447204" y="0"/>
                  </a:lnTo>
                  <a:cubicBezTo>
                    <a:pt x="1485093" y="0"/>
                    <a:pt x="1515808" y="30715"/>
                    <a:pt x="1515808" y="68604"/>
                  </a:cubicBezTo>
                  <a:lnTo>
                    <a:pt x="1515808" y="294385"/>
                  </a:lnTo>
                  <a:cubicBezTo>
                    <a:pt x="1515808" y="332274"/>
                    <a:pt x="1485093" y="362989"/>
                    <a:pt x="1447204" y="362989"/>
                  </a:cubicBezTo>
                  <a:lnTo>
                    <a:pt x="68604" y="362989"/>
                  </a:lnTo>
                  <a:cubicBezTo>
                    <a:pt x="50409" y="362989"/>
                    <a:pt x="32959" y="355761"/>
                    <a:pt x="20094" y="342895"/>
                  </a:cubicBezTo>
                  <a:cubicBezTo>
                    <a:pt x="7228" y="330030"/>
                    <a:pt x="0" y="312580"/>
                    <a:pt x="0" y="294385"/>
                  </a:cubicBezTo>
                  <a:lnTo>
                    <a:pt x="0" y="68604"/>
                  </a:lnTo>
                  <a:cubicBezTo>
                    <a:pt x="0" y="30715"/>
                    <a:pt x="30715" y="0"/>
                    <a:pt x="68604" y="0"/>
                  </a:cubicBezTo>
                  <a:close/>
                </a:path>
              </a:pathLst>
            </a:custGeom>
            <a:solidFill>
              <a:srgbClr val="D9D9D9">
                <a:alpha val="49804"/>
              </a:srgbClr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1515808" cy="4010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17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303451" y="4227986"/>
            <a:ext cx="5919467" cy="2423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79"/>
              </a:lnSpc>
            </a:pPr>
            <a:r>
              <a:rPr lang="en-US" sz="2699">
                <a:solidFill>
                  <a:srgbClr val="B6242A"/>
                </a:solidFill>
                <a:latin typeface="Poppins Bold"/>
                <a:ea typeface="Poppins Bold"/>
                <a:cs typeface="Poppins Bold"/>
                <a:sym typeface="Poppins Bold"/>
              </a:rPr>
              <a:t>Măsura 3.1</a:t>
            </a:r>
            <a:r>
              <a:rPr lang="en-US" sz="2699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 Aprovizionarea cu apă și sanitație</a:t>
            </a:r>
          </a:p>
          <a:p>
            <a:pPr algn="ctr">
              <a:lnSpc>
                <a:spcPts val="3639"/>
              </a:lnSpc>
            </a:pPr>
            <a:endParaRPr lang="en-US" sz="2699">
              <a:solidFill>
                <a:srgbClr val="003F67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ctr">
              <a:lnSpc>
                <a:spcPts val="4199"/>
              </a:lnSpc>
            </a:pPr>
            <a:endParaRPr lang="en-US" sz="2699">
              <a:solidFill>
                <a:srgbClr val="003F67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ctr">
              <a:lnSpc>
                <a:spcPts val="4199"/>
              </a:lnSpc>
            </a:pPr>
            <a:endParaRPr lang="en-US" sz="2699">
              <a:solidFill>
                <a:srgbClr val="003F67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grpSp>
        <p:nvGrpSpPr>
          <p:cNvPr id="8" name="Group 8"/>
          <p:cNvGrpSpPr/>
          <p:nvPr/>
        </p:nvGrpSpPr>
        <p:grpSpPr>
          <a:xfrm>
            <a:off x="6965515" y="2874913"/>
            <a:ext cx="5563769" cy="1295934"/>
            <a:chOff x="0" y="0"/>
            <a:chExt cx="1465355" cy="341316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465355" cy="341316"/>
            </a:xfrm>
            <a:custGeom>
              <a:avLst/>
              <a:gdLst/>
              <a:ahLst/>
              <a:cxnLst/>
              <a:rect l="l" t="t" r="r" b="b"/>
              <a:pathLst>
                <a:path w="1465355" h="341316">
                  <a:moveTo>
                    <a:pt x="70966" y="0"/>
                  </a:moveTo>
                  <a:lnTo>
                    <a:pt x="1394389" y="0"/>
                  </a:lnTo>
                  <a:cubicBezTo>
                    <a:pt x="1413210" y="0"/>
                    <a:pt x="1431261" y="7477"/>
                    <a:pt x="1444569" y="20785"/>
                  </a:cubicBezTo>
                  <a:cubicBezTo>
                    <a:pt x="1457878" y="34094"/>
                    <a:pt x="1465355" y="52145"/>
                    <a:pt x="1465355" y="70966"/>
                  </a:cubicBezTo>
                  <a:lnTo>
                    <a:pt x="1465355" y="270350"/>
                  </a:lnTo>
                  <a:cubicBezTo>
                    <a:pt x="1465355" y="289171"/>
                    <a:pt x="1457878" y="307222"/>
                    <a:pt x="1444569" y="320531"/>
                  </a:cubicBezTo>
                  <a:cubicBezTo>
                    <a:pt x="1431261" y="333839"/>
                    <a:pt x="1413210" y="341316"/>
                    <a:pt x="1394389" y="341316"/>
                  </a:cubicBezTo>
                  <a:lnTo>
                    <a:pt x="70966" y="341316"/>
                  </a:lnTo>
                  <a:cubicBezTo>
                    <a:pt x="52145" y="341316"/>
                    <a:pt x="34094" y="333839"/>
                    <a:pt x="20785" y="320531"/>
                  </a:cubicBezTo>
                  <a:cubicBezTo>
                    <a:pt x="7477" y="307222"/>
                    <a:pt x="0" y="289171"/>
                    <a:pt x="0" y="270350"/>
                  </a:cubicBezTo>
                  <a:lnTo>
                    <a:pt x="0" y="70966"/>
                  </a:lnTo>
                  <a:cubicBezTo>
                    <a:pt x="0" y="52145"/>
                    <a:pt x="7477" y="34094"/>
                    <a:pt x="20785" y="20785"/>
                  </a:cubicBezTo>
                  <a:cubicBezTo>
                    <a:pt x="34094" y="7477"/>
                    <a:pt x="52145" y="0"/>
                    <a:pt x="70966" y="0"/>
                  </a:cubicBezTo>
                  <a:close/>
                </a:path>
              </a:pathLst>
            </a:custGeom>
            <a:solidFill>
              <a:srgbClr val="D9D9D9">
                <a:alpha val="49804"/>
              </a:srgbClr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1465355" cy="3794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17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7041715" y="5198334"/>
            <a:ext cx="5563769" cy="1265022"/>
            <a:chOff x="0" y="0"/>
            <a:chExt cx="1465355" cy="333174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465355" cy="333174"/>
            </a:xfrm>
            <a:custGeom>
              <a:avLst/>
              <a:gdLst/>
              <a:ahLst/>
              <a:cxnLst/>
              <a:rect l="l" t="t" r="r" b="b"/>
              <a:pathLst>
                <a:path w="1465355" h="333174">
                  <a:moveTo>
                    <a:pt x="70966" y="0"/>
                  </a:moveTo>
                  <a:lnTo>
                    <a:pt x="1394389" y="0"/>
                  </a:lnTo>
                  <a:cubicBezTo>
                    <a:pt x="1413210" y="0"/>
                    <a:pt x="1431261" y="7477"/>
                    <a:pt x="1444569" y="20785"/>
                  </a:cubicBezTo>
                  <a:cubicBezTo>
                    <a:pt x="1457878" y="34094"/>
                    <a:pt x="1465355" y="52145"/>
                    <a:pt x="1465355" y="70966"/>
                  </a:cubicBezTo>
                  <a:lnTo>
                    <a:pt x="1465355" y="262209"/>
                  </a:lnTo>
                  <a:cubicBezTo>
                    <a:pt x="1465355" y="281030"/>
                    <a:pt x="1457878" y="299080"/>
                    <a:pt x="1444569" y="312389"/>
                  </a:cubicBezTo>
                  <a:cubicBezTo>
                    <a:pt x="1431261" y="325698"/>
                    <a:pt x="1413210" y="333174"/>
                    <a:pt x="1394389" y="333174"/>
                  </a:cubicBezTo>
                  <a:lnTo>
                    <a:pt x="70966" y="333174"/>
                  </a:lnTo>
                  <a:cubicBezTo>
                    <a:pt x="52145" y="333174"/>
                    <a:pt x="34094" y="325698"/>
                    <a:pt x="20785" y="312389"/>
                  </a:cubicBezTo>
                  <a:cubicBezTo>
                    <a:pt x="7477" y="299080"/>
                    <a:pt x="0" y="281030"/>
                    <a:pt x="0" y="262209"/>
                  </a:cubicBezTo>
                  <a:lnTo>
                    <a:pt x="0" y="70966"/>
                  </a:lnTo>
                  <a:cubicBezTo>
                    <a:pt x="0" y="52145"/>
                    <a:pt x="7477" y="34094"/>
                    <a:pt x="20785" y="20785"/>
                  </a:cubicBezTo>
                  <a:cubicBezTo>
                    <a:pt x="34094" y="7477"/>
                    <a:pt x="52145" y="0"/>
                    <a:pt x="70966" y="0"/>
                  </a:cubicBezTo>
                  <a:close/>
                </a:path>
              </a:pathLst>
            </a:custGeom>
            <a:solidFill>
              <a:srgbClr val="D9D9D9">
                <a:alpha val="49804"/>
              </a:srgbClr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1465355" cy="37127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17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3138883" y="3110221"/>
            <a:ext cx="4903209" cy="1342875"/>
            <a:chOff x="0" y="0"/>
            <a:chExt cx="1291380" cy="353679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291380" cy="353679"/>
            </a:xfrm>
            <a:custGeom>
              <a:avLst/>
              <a:gdLst/>
              <a:ahLst/>
              <a:cxnLst/>
              <a:rect l="l" t="t" r="r" b="b"/>
              <a:pathLst>
                <a:path w="1291380" h="353679">
                  <a:moveTo>
                    <a:pt x="80526" y="0"/>
                  </a:moveTo>
                  <a:lnTo>
                    <a:pt x="1210854" y="0"/>
                  </a:lnTo>
                  <a:cubicBezTo>
                    <a:pt x="1255327" y="0"/>
                    <a:pt x="1291380" y="36053"/>
                    <a:pt x="1291380" y="80526"/>
                  </a:cubicBezTo>
                  <a:lnTo>
                    <a:pt x="1291380" y="273153"/>
                  </a:lnTo>
                  <a:cubicBezTo>
                    <a:pt x="1291380" y="294509"/>
                    <a:pt x="1282896" y="314992"/>
                    <a:pt x="1267794" y="330093"/>
                  </a:cubicBezTo>
                  <a:cubicBezTo>
                    <a:pt x="1252693" y="345195"/>
                    <a:pt x="1232211" y="353679"/>
                    <a:pt x="1210854" y="353679"/>
                  </a:cubicBezTo>
                  <a:lnTo>
                    <a:pt x="80526" y="353679"/>
                  </a:lnTo>
                  <a:cubicBezTo>
                    <a:pt x="36053" y="353679"/>
                    <a:pt x="0" y="317626"/>
                    <a:pt x="0" y="273153"/>
                  </a:cubicBezTo>
                  <a:lnTo>
                    <a:pt x="0" y="80526"/>
                  </a:lnTo>
                  <a:cubicBezTo>
                    <a:pt x="0" y="36053"/>
                    <a:pt x="36053" y="0"/>
                    <a:pt x="80526" y="0"/>
                  </a:cubicBezTo>
                  <a:close/>
                </a:path>
              </a:pathLst>
            </a:custGeom>
            <a:solidFill>
              <a:srgbClr val="D9D9D9">
                <a:alpha val="49804"/>
              </a:srgbClr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1291380" cy="3917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17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3138883" y="4917909"/>
            <a:ext cx="4903209" cy="1180739"/>
            <a:chOff x="0" y="0"/>
            <a:chExt cx="1291380" cy="310976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291380" cy="310976"/>
            </a:xfrm>
            <a:custGeom>
              <a:avLst/>
              <a:gdLst/>
              <a:ahLst/>
              <a:cxnLst/>
              <a:rect l="l" t="t" r="r" b="b"/>
              <a:pathLst>
                <a:path w="1291380" h="310976">
                  <a:moveTo>
                    <a:pt x="80526" y="0"/>
                  </a:moveTo>
                  <a:lnTo>
                    <a:pt x="1210854" y="0"/>
                  </a:lnTo>
                  <a:cubicBezTo>
                    <a:pt x="1255327" y="0"/>
                    <a:pt x="1291380" y="36053"/>
                    <a:pt x="1291380" y="80526"/>
                  </a:cubicBezTo>
                  <a:lnTo>
                    <a:pt x="1291380" y="230450"/>
                  </a:lnTo>
                  <a:cubicBezTo>
                    <a:pt x="1291380" y="274924"/>
                    <a:pt x="1255327" y="310976"/>
                    <a:pt x="1210854" y="310976"/>
                  </a:cubicBezTo>
                  <a:lnTo>
                    <a:pt x="80526" y="310976"/>
                  </a:lnTo>
                  <a:cubicBezTo>
                    <a:pt x="59169" y="310976"/>
                    <a:pt x="38687" y="302492"/>
                    <a:pt x="23586" y="287391"/>
                  </a:cubicBezTo>
                  <a:cubicBezTo>
                    <a:pt x="8484" y="272289"/>
                    <a:pt x="0" y="251807"/>
                    <a:pt x="0" y="230450"/>
                  </a:cubicBezTo>
                  <a:lnTo>
                    <a:pt x="0" y="80526"/>
                  </a:lnTo>
                  <a:cubicBezTo>
                    <a:pt x="0" y="36053"/>
                    <a:pt x="36053" y="0"/>
                    <a:pt x="80526" y="0"/>
                  </a:cubicBezTo>
                  <a:close/>
                </a:path>
              </a:pathLst>
            </a:custGeom>
            <a:solidFill>
              <a:srgbClr val="D9D9D9">
                <a:alpha val="49804"/>
              </a:srgbClr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1291380" cy="3490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17"/>
                </a:lnSpc>
              </a:pPr>
              <a:endParaRPr/>
            </a:p>
          </p:txBody>
        </p:sp>
      </p:grpSp>
      <p:sp>
        <p:nvSpPr>
          <p:cNvPr id="20" name="AutoShape 20"/>
          <p:cNvSpPr/>
          <p:nvPr/>
        </p:nvSpPr>
        <p:spPr>
          <a:xfrm>
            <a:off x="6319304" y="4693304"/>
            <a:ext cx="763284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graphicFrame>
        <p:nvGraphicFramePr>
          <p:cNvPr id="21" name="Table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782646"/>
              </p:ext>
            </p:extLst>
          </p:nvPr>
        </p:nvGraphicFramePr>
        <p:xfrm>
          <a:off x="1996031" y="7634984"/>
          <a:ext cx="14525932" cy="2123697"/>
        </p:xfrm>
        <a:graphic>
          <a:graphicData uri="http://schemas.openxmlformats.org/drawingml/2006/table">
            <a:tbl>
              <a:tblPr/>
              <a:tblGrid>
                <a:gridCol w="363148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63148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63148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63148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033617">
                <a:tc>
                  <a:txBody>
                    <a:bodyPr/>
                    <a:lstStyle/>
                    <a:p>
                      <a:pPr algn="ctr">
                        <a:lnSpc>
                          <a:spcPts val="3219"/>
                        </a:lnSpc>
                        <a:defRPr/>
                      </a:pPr>
                      <a:r>
                        <a:rPr lang="en-US" sz="2299" dirty="0" err="1">
                          <a:solidFill>
                            <a:srgbClr val="003F67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Aplicanți</a:t>
                      </a:r>
                      <a:r>
                        <a:rPr lang="en-US" sz="2299" dirty="0">
                          <a:solidFill>
                            <a:srgbClr val="003F67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 / </a:t>
                      </a:r>
                      <a:r>
                        <a:rPr lang="en-US" sz="2299" dirty="0" err="1">
                          <a:solidFill>
                            <a:srgbClr val="003F67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Parteneri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3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3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3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3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3F67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Termen de implementare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3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3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3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3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3F67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Buget</a:t>
                      </a:r>
                      <a:endParaRPr lang="en-US" sz="1100"/>
                    </a:p>
                    <a:p>
                      <a:pPr algn="ctr">
                        <a:lnSpc>
                          <a:spcPts val="2800"/>
                        </a:lnSpc>
                      </a:pPr>
                      <a:r>
                        <a:rPr lang="en-US" sz="2000">
                          <a:solidFill>
                            <a:srgbClr val="003F67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  </a:t>
                      </a: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3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3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3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3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3F67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Cofinanțare </a:t>
                      </a:r>
                      <a:endParaRPr lang="en-US" sz="1100"/>
                    </a:p>
                    <a:p>
                      <a:pPr algn="ctr">
                        <a:lnSpc>
                          <a:spcPts val="2800"/>
                        </a:lnSpc>
                      </a:pPr>
                      <a:r>
                        <a:rPr lang="en-US" sz="2000">
                          <a:solidFill>
                            <a:srgbClr val="003F67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  </a:t>
                      </a: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3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3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3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3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031497"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3F67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APL de nivelu I și II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3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3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3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3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3F67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36 luni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3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3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3F67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20 – 60 mln lei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3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 dirty="0" smtClean="0">
                          <a:solidFill>
                            <a:srgbClr val="003F67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Min 10%  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3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2" name="TextBox 22"/>
          <p:cNvSpPr txBox="1"/>
          <p:nvPr/>
        </p:nvSpPr>
        <p:spPr>
          <a:xfrm>
            <a:off x="4782383" y="1201699"/>
            <a:ext cx="8182421" cy="8976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 dirty="0" err="1">
                <a:solidFill>
                  <a:srgbClr val="B6242A"/>
                </a:solidFill>
                <a:latin typeface="Poppins Bold"/>
                <a:ea typeface="Poppins Bold"/>
                <a:cs typeface="Poppins Bold"/>
                <a:sym typeface="Poppins Bold"/>
              </a:rPr>
              <a:t>E</a:t>
            </a:r>
            <a:r>
              <a:rPr lang="en-US" sz="5000" dirty="0" err="1" smtClean="0">
                <a:solidFill>
                  <a:srgbClr val="B6242A"/>
                </a:solidFill>
                <a:latin typeface="Poppins Bold"/>
                <a:ea typeface="Poppins Bold"/>
                <a:cs typeface="Poppins Bold"/>
                <a:sym typeface="Poppins Bold"/>
              </a:rPr>
              <a:t>ligibilitatea</a:t>
            </a:r>
            <a:r>
              <a:rPr lang="en-US" sz="5000" dirty="0" smtClean="0">
                <a:solidFill>
                  <a:srgbClr val="B6242A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5000" dirty="0" err="1">
                <a:solidFill>
                  <a:srgbClr val="B6242A"/>
                </a:solidFill>
                <a:latin typeface="Poppins Bold"/>
                <a:ea typeface="Poppins Bold"/>
                <a:cs typeface="Poppins Bold"/>
                <a:sym typeface="Poppins Bold"/>
              </a:rPr>
              <a:t>proiectelor</a:t>
            </a:r>
            <a:endParaRPr lang="en-US" sz="5000" dirty="0">
              <a:solidFill>
                <a:srgbClr val="B6242A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6830709" y="3048167"/>
            <a:ext cx="5634955" cy="1289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sz="2499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Construcția sistemelor de canalizare</a:t>
            </a:r>
          </a:p>
          <a:p>
            <a:pPr algn="ctr">
              <a:lnSpc>
                <a:spcPts val="3499"/>
              </a:lnSpc>
            </a:pPr>
            <a:endParaRPr lang="en-US" sz="2499">
              <a:solidFill>
                <a:srgbClr val="003F67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7003615" y="5386705"/>
            <a:ext cx="5500150" cy="1289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sz="2499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Construcția sistemelor de apeduct</a:t>
            </a:r>
          </a:p>
          <a:p>
            <a:pPr algn="ctr">
              <a:lnSpc>
                <a:spcPts val="3499"/>
              </a:lnSpc>
            </a:pPr>
            <a:endParaRPr lang="en-US" sz="2499">
              <a:solidFill>
                <a:srgbClr val="003F67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13031389" y="3314534"/>
            <a:ext cx="5118198" cy="1574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9"/>
              </a:lnSpc>
            </a:pPr>
            <a:r>
              <a:rPr lang="en-US" sz="1799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Km de rețele de apeduct/canalizare;</a:t>
            </a:r>
          </a:p>
          <a:p>
            <a:pPr algn="ctr">
              <a:lnSpc>
                <a:spcPts val="2519"/>
              </a:lnSpc>
            </a:pPr>
            <a:r>
              <a:rPr lang="en-US" sz="1799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Nr stații de tratare/pompare/epurare a apei;</a:t>
            </a:r>
          </a:p>
          <a:p>
            <a:pPr algn="ctr">
              <a:lnSpc>
                <a:spcPts val="2799"/>
              </a:lnSpc>
            </a:pPr>
            <a:endParaRPr lang="en-US" sz="1799">
              <a:solidFill>
                <a:srgbClr val="003F67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ctr">
              <a:lnSpc>
                <a:spcPts val="2379"/>
              </a:lnSpc>
            </a:pPr>
            <a:endParaRPr lang="en-US" sz="1799">
              <a:solidFill>
                <a:srgbClr val="003F67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13396058" y="5038725"/>
            <a:ext cx="4425108" cy="1240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9"/>
              </a:lnSpc>
            </a:pPr>
            <a:r>
              <a:rPr lang="en-US" sz="1799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 Nr castele de apă construite;</a:t>
            </a:r>
          </a:p>
          <a:p>
            <a:pPr algn="ctr">
              <a:lnSpc>
                <a:spcPts val="2519"/>
              </a:lnSpc>
            </a:pPr>
            <a:r>
              <a:rPr lang="en-US" sz="1799">
                <a:solidFill>
                  <a:srgbClr val="003F67"/>
                </a:solidFill>
                <a:latin typeface="Poppins Bold"/>
                <a:ea typeface="Poppins Bold"/>
                <a:cs typeface="Poppins Bold"/>
                <a:sym typeface="Poppins Bold"/>
              </a:rPr>
              <a:t>Nr rezervoare de apă  construite/reabilitate; </a:t>
            </a:r>
          </a:p>
          <a:p>
            <a:pPr algn="ctr">
              <a:lnSpc>
                <a:spcPts val="2519"/>
              </a:lnSpc>
            </a:pPr>
            <a:endParaRPr lang="en-US" sz="1799">
              <a:solidFill>
                <a:srgbClr val="003F67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7041715" y="7045523"/>
            <a:ext cx="11184072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357"/>
              </a:lnSpc>
              <a:spcBef>
                <a:spcPct val="0"/>
              </a:spcBef>
            </a:pPr>
            <a:r>
              <a:rPr lang="en-US" sz="2800" dirty="0">
                <a:solidFill>
                  <a:srgbClr val="EB0706"/>
                </a:solidFill>
                <a:latin typeface="Poppins Bold"/>
                <a:ea typeface="Poppins Bold"/>
                <a:cs typeface="Poppins Bold"/>
                <a:sym typeface="Poppins Bold"/>
              </a:rPr>
              <a:t>*</a:t>
            </a:r>
            <a:r>
              <a:rPr lang="en-US" sz="2800" dirty="0" err="1">
                <a:solidFill>
                  <a:srgbClr val="EB0706"/>
                </a:solidFill>
                <a:latin typeface="Poppins Bold"/>
                <a:ea typeface="Poppins Bold"/>
                <a:cs typeface="Poppins Bold"/>
                <a:sym typeface="Poppins Bold"/>
              </a:rPr>
              <a:t>Proiecte</a:t>
            </a:r>
            <a:r>
              <a:rPr lang="en-US" sz="2800" dirty="0">
                <a:solidFill>
                  <a:srgbClr val="EB0706"/>
                </a:solidFill>
                <a:latin typeface="Poppins Bold"/>
                <a:ea typeface="Poppins Bold"/>
                <a:cs typeface="Poppins Bold"/>
                <a:sym typeface="Poppins Bold"/>
              </a:rPr>
              <a:t> cu </a:t>
            </a:r>
            <a:r>
              <a:rPr lang="en-US" sz="2800" dirty="0" err="1">
                <a:solidFill>
                  <a:srgbClr val="EB0706"/>
                </a:solidFill>
                <a:latin typeface="Poppins Bold"/>
                <a:ea typeface="Poppins Bold"/>
                <a:cs typeface="Poppins Bold"/>
                <a:sym typeface="Poppins Bold"/>
              </a:rPr>
              <a:t>sursa</a:t>
            </a:r>
            <a:r>
              <a:rPr lang="en-US" sz="2800" dirty="0">
                <a:solidFill>
                  <a:srgbClr val="EB0706"/>
                </a:solidFill>
                <a:latin typeface="Poppins Bold"/>
                <a:ea typeface="Poppins Bold"/>
                <a:cs typeface="Poppins Bold"/>
                <a:sym typeface="Poppins Bold"/>
              </a:rPr>
              <a:t> din ape </a:t>
            </a:r>
            <a:r>
              <a:rPr lang="en-US" sz="2800" dirty="0" err="1">
                <a:solidFill>
                  <a:srgbClr val="EB0706"/>
                </a:solidFill>
                <a:latin typeface="Poppins Bold"/>
                <a:ea typeface="Poppins Bold"/>
                <a:cs typeface="Poppins Bold"/>
                <a:sym typeface="Poppins Bold"/>
              </a:rPr>
              <a:t>subterane</a:t>
            </a:r>
            <a:r>
              <a:rPr lang="en-US" sz="2800" dirty="0">
                <a:solidFill>
                  <a:srgbClr val="EB0706"/>
                </a:solidFill>
                <a:latin typeface="Poppins Bold"/>
                <a:ea typeface="Poppins Bold"/>
                <a:cs typeface="Poppins Bold"/>
                <a:sym typeface="Poppins Bold"/>
              </a:rPr>
              <a:t> nu </a:t>
            </a:r>
            <a:r>
              <a:rPr lang="en-US" sz="2800" dirty="0" err="1">
                <a:solidFill>
                  <a:srgbClr val="EB0706"/>
                </a:solidFill>
                <a:latin typeface="Poppins Bold"/>
                <a:ea typeface="Poppins Bold"/>
                <a:cs typeface="Poppins Bold"/>
                <a:sym typeface="Poppins Bold"/>
              </a:rPr>
              <a:t>vor</a:t>
            </a:r>
            <a:r>
              <a:rPr lang="en-US" sz="2800" dirty="0">
                <a:solidFill>
                  <a:srgbClr val="EB0706"/>
                </a:solidFill>
                <a:latin typeface="Poppins Bold"/>
                <a:ea typeface="Poppins Bold"/>
                <a:cs typeface="Poppins Bold"/>
                <a:sym typeface="Poppins Bold"/>
              </a:rPr>
              <a:t> fi </a:t>
            </a:r>
            <a:r>
              <a:rPr lang="en-US" sz="2800" dirty="0" err="1">
                <a:solidFill>
                  <a:srgbClr val="EB0706"/>
                </a:solidFill>
                <a:latin typeface="Poppins Bold"/>
                <a:ea typeface="Poppins Bold"/>
                <a:cs typeface="Poppins Bold"/>
                <a:sym typeface="Poppins Bold"/>
              </a:rPr>
              <a:t>admise</a:t>
            </a:r>
            <a:r>
              <a:rPr lang="en-US" sz="2800" dirty="0">
                <a:solidFill>
                  <a:srgbClr val="EB0706"/>
                </a:solidFill>
                <a:latin typeface="Poppins Bold"/>
                <a:ea typeface="Poppins Bold"/>
                <a:cs typeface="Poppins Bold"/>
                <a:sym typeface="Poppins Bold"/>
              </a:rPr>
              <a:t>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ă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</TotalTime>
  <Words>843</Words>
  <Application>Microsoft Office PowerPoint</Application>
  <PresentationFormat>Custom</PresentationFormat>
  <Paragraphs>185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Calibri</vt:lpstr>
      <vt:lpstr>Canva Sans Bold</vt:lpstr>
      <vt:lpstr>Inter Bold</vt:lpstr>
      <vt:lpstr>Poppins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Copie a Rolul ADRC - CRD Centru</dc:title>
  <dc:creator>User</dc:creator>
  <cp:lastModifiedBy>Пользователь Windows</cp:lastModifiedBy>
  <cp:revision>25</cp:revision>
  <cp:lastPrinted>2024-07-08T06:46:31Z</cp:lastPrinted>
  <dcterms:created xsi:type="dcterms:W3CDTF">2006-08-16T00:00:00Z</dcterms:created>
  <dcterms:modified xsi:type="dcterms:W3CDTF">2024-07-10T05:20:24Z</dcterms:modified>
  <dc:identifier>DAGJrZ7RXiE</dc:identifier>
</cp:coreProperties>
</file>